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2/12/2000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2;&#1079;&#1074;&#1080;&#1074;&#1072;&#1102;&#1097;&#1072;&#1103;%20&#1094;&#1077;&#1083;&#1100;.docx" TargetMode="External"/><Relationship Id="rId2" Type="http://schemas.openxmlformats.org/officeDocument/2006/relationships/hyperlink" Target="&#1054;&#1073;&#1091;&#1095;&#1072;&#1102;&#1097;&#1072;&#1103;%20&#1094;&#1077;&#1083;&#1100;.doc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&#1055;&#1088;&#1086;&#1075;&#1088;&#1072;&#1084;&#1084;&#1085;&#1086;&#1077;%20&#1086;&#1073;&#1077;&#1089;&#1087;&#1077;&#1095;&#1077;&#1085;&#1080;&#1077;.docx" TargetMode="External"/><Relationship Id="rId5" Type="http://schemas.openxmlformats.org/officeDocument/2006/relationships/hyperlink" Target="&#1058;&#1077;&#1093;&#1085;&#1086;&#1083;&#1086;&#1075;&#1080;&#1080;.docx" TargetMode="External"/><Relationship Id="rId4" Type="http://schemas.openxmlformats.org/officeDocument/2006/relationships/hyperlink" Target="&#1042;&#1086;&#1089;&#1087;&#1080;&#1090;&#1099;&#1074;&#1072;&#1102;&#1097;&#1072;&#1103;%20&#1094;&#1077;&#1083;&#1100;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6;%20&#1080;&#1089;&#1090;&#1086;&#1095;&#1085;&#1080;&#1082;&#1091;%20&#1079;&#1085;&#1072;&#1085;&#1080;&#1081;.docx" TargetMode="External"/><Relationship Id="rId7" Type="http://schemas.openxmlformats.org/officeDocument/2006/relationships/hyperlink" Target="&#1087;&#1086;%20&#1086;&#1088;&#1075;&#1072;&#1085;&#1080;&#1079;&#1072;&#1094;&#1080;&#1080;%20&#1076;&#1077;&#1103;&#1090;&#1077;&#1083;&#1100;&#1085;&#1086;&#1089;&#1090;&#1080;.docx" TargetMode="External"/><Relationship Id="rId2" Type="http://schemas.openxmlformats.org/officeDocument/2006/relationships/hyperlink" Target="&#1087;&#1086;%20&#1084;&#1099;&#1089;&#1083;&#1080;&#1090;&#1077;&#1083;&#1100;&#1085;&#1086;&#1081;%20%20&#1076;&#1077;&#1103;&#1090;&#1077;&#1083;&#1100;&#1085;&#1086;&#1089;&#1090;&#1080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87;&#1086;%20&#1090;&#1080;&#1087;&#1091;%20&#1087;&#1086;&#1079;&#1085;&#1072;&#1074;&#1072;&#1090;&#1077;&#1083;&#1100;&#1085;&#1086;&#1081;%20&#1076;&#1077;&#1103;&#1090;&#1077;&#1083;&#1100;&#1085;&#1086;&#1089;&#1090;&#1080;.docx" TargetMode="External"/><Relationship Id="rId5" Type="http://schemas.openxmlformats.org/officeDocument/2006/relationships/hyperlink" Target="&#1087;&#1086;%20&#1093;&#1072;&#1088;&#1072;&#1082;&#1090;&#1077;&#1088;&#1091;%20&#1087;&#1086;&#1079;&#1085;&#1072;&#1074;&#1072;&#1090;&#1077;&#1083;&#1100;&#1085;&#1086;&#1081;%20&#1076;&#1077;&#1103;&#1090;&#1077;&#1083;&#1100;&#1085;&#1086;&#1089;&#1090;&#1080;%20&#1091;&#1095;-&#1089;&#1103;.docx" TargetMode="External"/><Relationship Id="rId4" Type="http://schemas.openxmlformats.org/officeDocument/2006/relationships/hyperlink" Target="&#1087;&#1086;%20&#1089;&#1090;&#1077;&#1087;&#1077;&#1085;&#1080;%20&#1072;&#1082;&#1090;&#1080;&#1074;&#1085;&#1086;&#1089;&#1090;&#1080;%20&#1091;&#1095;-&#1089;&#1103;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1087;&#1086;&#1079;&#1080;&#1094;&#1080;&#1103;%20&#1072;&#1074;&#1090;&#1086;&#1088;&#1072;.docx" TargetMode="External"/><Relationship Id="rId3" Type="http://schemas.openxmlformats.org/officeDocument/2006/relationships/hyperlink" Target="&#1058;&#1077;&#1082;&#1089;&#1090;%20&#1085;&#1072;%20%20&#1080;&#1085;&#1090;&#1077;&#1088;&#1072;&#1082;&#1090;&#1080;&#1074;&#1085;&#1086;&#1081;%20&#1076;&#1086;&#1089;&#1082;&#1077;.docx" TargetMode="External"/><Relationship Id="rId7" Type="http://schemas.openxmlformats.org/officeDocument/2006/relationships/hyperlink" Target="http://www.encyclopedia.ru/index.html" TargetMode="External"/><Relationship Id="rId2" Type="http://schemas.openxmlformats.org/officeDocument/2006/relationships/hyperlink" Target="06-bethoven.m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mota.ru/slovari" TargetMode="External"/><Relationship Id="rId11" Type="http://schemas.openxmlformats.org/officeDocument/2006/relationships/hyperlink" Target="&#1101;&#1090;&#1072;&#1087;%20&#1080;&#1085;&#1080;&#1074;&#1080;&#1076;&#1091;&#1072;&#1083;&#1100;&#1085;&#1086;&#1075;&#1086;.docx" TargetMode="External"/><Relationship Id="rId5" Type="http://schemas.openxmlformats.org/officeDocument/2006/relationships/hyperlink" Target="&#1101;&#1090;&#1072;&#1087;%20&#1083;&#1077;&#1082;&#1089;&#1080;&#1095;&#1077;&#1089;&#1082;&#1086;&#1075;&#1086;.docx" TargetMode="External"/><Relationship Id="rId10" Type="http://schemas.openxmlformats.org/officeDocument/2006/relationships/hyperlink" Target="&#1086;&#1094;&#1077;&#1085;&#1082;&#1072;%20&#1087;&#1086;&#1079;&#1080;&#1094;&#1080;&#1081;.docx" TargetMode="External"/><Relationship Id="rId4" Type="http://schemas.openxmlformats.org/officeDocument/2006/relationships/hyperlink" Target="&#1047;&#1072;&#1076;&#1072;&#1085;&#1080;&#1077;%20&#171;&#1074;&#1086;&#1082;&#1088;&#1091;&#1075;&#187;%20&#1089;&#1083;&#1086;&#1074;.docx" TargetMode="External"/><Relationship Id="rId9" Type="http://schemas.openxmlformats.org/officeDocument/2006/relationships/hyperlink" Target="&#1087;&#1086;&#1079;&#1080;&#1094;&#1080;&#1103;%20&#1087;&#1088;&#1072;&#1075;&#1084;&#1072;&#1090;&#1080;&#1082;&#1086;&#1074;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ru-RU" b="1" i="1" dirty="0" smtClean="0"/>
              <a:t>«Душа обязана трудиться…» (Н. Заболоцкий)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514600"/>
            <a:ext cx="7924800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Познавать, не размышляя, бесполезно,</a:t>
            </a:r>
          </a:p>
          <a:p>
            <a:pPr algn="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Размышлять, не познавая, опасно.</a:t>
            </a:r>
          </a:p>
          <a:p>
            <a:pPr algn="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Конфуций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Line 3"/>
          <p:cNvSpPr>
            <a:spLocks noChangeShapeType="1"/>
          </p:cNvSpPr>
          <p:nvPr/>
        </p:nvSpPr>
        <p:spPr bwMode="auto">
          <a:xfrm flipV="1">
            <a:off x="2597150" y="919162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>
            <a:off x="2673350" y="1681162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149" name="Line 5"/>
          <p:cNvSpPr>
            <a:spLocks noChangeShapeType="1"/>
          </p:cNvSpPr>
          <p:nvPr/>
        </p:nvSpPr>
        <p:spPr bwMode="auto">
          <a:xfrm flipV="1">
            <a:off x="2597150" y="2366962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158" name="AutoShape 14"/>
          <p:cNvSpPr>
            <a:spLocks noChangeArrowheads="1"/>
          </p:cNvSpPr>
          <p:nvPr/>
        </p:nvSpPr>
        <p:spPr bwMode="gray">
          <a:xfrm>
            <a:off x="3276600" y="677862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dirty="0" smtClean="0">
                <a:hlinkClick r:id="rId2" action="ppaction://hlinkfile"/>
              </a:rPr>
              <a:t>Обучающая цель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4160" name="AutoShape 16"/>
          <p:cNvSpPr>
            <a:spLocks noChangeArrowheads="1"/>
          </p:cNvSpPr>
          <p:nvPr/>
        </p:nvSpPr>
        <p:spPr bwMode="gray">
          <a:xfrm>
            <a:off x="3273425" y="1420812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61" name="Rectangle 17"/>
          <p:cNvSpPr>
            <a:spLocks noChangeArrowheads="1"/>
          </p:cNvSpPr>
          <p:nvPr/>
        </p:nvSpPr>
        <p:spPr bwMode="auto">
          <a:xfrm>
            <a:off x="4800600" y="1447800"/>
            <a:ext cx="2041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dirty="0" smtClean="0">
                <a:hlinkClick r:id="rId3" action="ppaction://hlinkfile"/>
              </a:rPr>
              <a:t>Развивающая цель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4163" name="Oval 19"/>
          <p:cNvSpPr>
            <a:spLocks noChangeArrowheads="1"/>
          </p:cNvSpPr>
          <p:nvPr/>
        </p:nvSpPr>
        <p:spPr bwMode="gray">
          <a:xfrm>
            <a:off x="3200400" y="811212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64" name="Oval 20"/>
          <p:cNvSpPr>
            <a:spLocks noChangeArrowheads="1"/>
          </p:cNvSpPr>
          <p:nvPr/>
        </p:nvSpPr>
        <p:spPr bwMode="gray">
          <a:xfrm>
            <a:off x="3200400" y="1566862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65" name="AutoShape 21"/>
          <p:cNvSpPr>
            <a:spLocks noChangeArrowheads="1"/>
          </p:cNvSpPr>
          <p:nvPr/>
        </p:nvSpPr>
        <p:spPr bwMode="gray">
          <a:xfrm>
            <a:off x="3276600" y="215265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166" name="Rectangle 22"/>
          <p:cNvSpPr>
            <a:spLocks noChangeArrowheads="1"/>
          </p:cNvSpPr>
          <p:nvPr/>
        </p:nvSpPr>
        <p:spPr bwMode="auto">
          <a:xfrm>
            <a:off x="4679950" y="2228850"/>
            <a:ext cx="2312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dirty="0" smtClean="0">
                <a:hlinkClick r:id="rId4" action="ppaction://hlinkfile"/>
              </a:rPr>
              <a:t>Воспитывающая цель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4167" name="Oval 23"/>
          <p:cNvSpPr>
            <a:spLocks noChangeArrowheads="1"/>
          </p:cNvSpPr>
          <p:nvPr/>
        </p:nvSpPr>
        <p:spPr bwMode="gray">
          <a:xfrm>
            <a:off x="3187700" y="2290762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28600" y="304800"/>
            <a:ext cx="2673350" cy="2671762"/>
            <a:chOff x="192" y="1631"/>
            <a:chExt cx="1684" cy="1683"/>
          </a:xfrm>
        </p:grpSpPr>
        <p:sp>
          <p:nvSpPr>
            <p:cNvPr id="134172" name="Oval 28"/>
            <p:cNvSpPr>
              <a:spLocks noChangeArrowheads="1"/>
            </p:cNvSpPr>
            <p:nvPr/>
          </p:nvSpPr>
          <p:spPr bwMode="gray">
            <a:xfrm>
              <a:off x="192" y="1631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4173" name="Oval 29"/>
            <p:cNvSpPr>
              <a:spLocks noChangeArrowheads="1"/>
            </p:cNvSpPr>
            <p:nvPr/>
          </p:nvSpPr>
          <p:spPr bwMode="gray">
            <a:xfrm>
              <a:off x="303" y="1740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4174" name="Oval 30"/>
            <p:cNvSpPr>
              <a:spLocks noChangeArrowheads="1"/>
            </p:cNvSpPr>
            <p:nvPr/>
          </p:nvSpPr>
          <p:spPr bwMode="gray">
            <a:xfrm>
              <a:off x="288" y="1754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4175" name="Oval 31"/>
            <p:cNvSpPr>
              <a:spLocks noChangeArrowheads="1"/>
            </p:cNvSpPr>
            <p:nvPr/>
          </p:nvSpPr>
          <p:spPr bwMode="gray">
            <a:xfrm>
              <a:off x="375" y="1814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4176" name="Oval 32"/>
            <p:cNvSpPr>
              <a:spLocks noChangeArrowheads="1"/>
            </p:cNvSpPr>
            <p:nvPr/>
          </p:nvSpPr>
          <p:spPr bwMode="gray">
            <a:xfrm>
              <a:off x="396" y="1835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4177" name="Oval 33"/>
            <p:cNvSpPr>
              <a:spLocks noChangeArrowheads="1"/>
            </p:cNvSpPr>
            <p:nvPr/>
          </p:nvSpPr>
          <p:spPr bwMode="gray">
            <a:xfrm>
              <a:off x="412" y="1842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4178" name="Oval 34"/>
            <p:cNvSpPr>
              <a:spLocks noChangeArrowheads="1"/>
            </p:cNvSpPr>
            <p:nvPr/>
          </p:nvSpPr>
          <p:spPr bwMode="gray">
            <a:xfrm>
              <a:off x="426" y="1854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4179" name="Oval 35"/>
            <p:cNvSpPr>
              <a:spLocks noChangeArrowheads="1"/>
            </p:cNvSpPr>
            <p:nvPr/>
          </p:nvSpPr>
          <p:spPr bwMode="gray">
            <a:xfrm>
              <a:off x="480" y="1872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34180" name="Text Box 36"/>
            <p:cNvSpPr txBox="1">
              <a:spLocks noChangeArrowheads="1"/>
            </p:cNvSpPr>
            <p:nvPr/>
          </p:nvSpPr>
          <p:spPr bwMode="gray">
            <a:xfrm>
              <a:off x="384" y="2304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2800" b="1" dirty="0" smtClean="0"/>
                <a:t>Цели урока</a:t>
              </a:r>
              <a:endParaRPr lang="en-US" sz="3200" b="1" i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1" name="Group 5"/>
          <p:cNvGrpSpPr>
            <a:grpSpLocks/>
          </p:cNvGrpSpPr>
          <p:nvPr/>
        </p:nvGrpSpPr>
        <p:grpSpPr bwMode="auto">
          <a:xfrm>
            <a:off x="685800" y="3657600"/>
            <a:ext cx="1981200" cy="466725"/>
            <a:chOff x="752" y="1413"/>
            <a:chExt cx="1321" cy="294"/>
          </a:xfrm>
        </p:grpSpPr>
        <p:sp>
          <p:nvSpPr>
            <p:cNvPr id="4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" name="AutoShape 13"/>
          <p:cNvSpPr>
            <a:spLocks noChangeArrowheads="1"/>
          </p:cNvSpPr>
          <p:nvPr/>
        </p:nvSpPr>
        <p:spPr bwMode="gray">
          <a:xfrm>
            <a:off x="4953000" y="3200400"/>
            <a:ext cx="2849563" cy="1573212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white">
          <a:xfrm>
            <a:off x="571500" y="3736975"/>
            <a:ext cx="223837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Ресурсы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8" name="AutoShape 28"/>
          <p:cNvSpPr>
            <a:spLocks noChangeArrowheads="1"/>
          </p:cNvSpPr>
          <p:nvPr/>
        </p:nvSpPr>
        <p:spPr bwMode="gray">
          <a:xfrm>
            <a:off x="5029200" y="3427411"/>
            <a:ext cx="2698750" cy="428625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>
                <a:hlinkClick r:id="rId5" action="ppaction://hlinkfile"/>
              </a:rPr>
              <a:t>Технологии</a:t>
            </a:r>
            <a:endParaRPr lang="ru-RU" sz="1600" dirty="0"/>
          </a:p>
        </p:txBody>
      </p:sp>
      <p:sp>
        <p:nvSpPr>
          <p:cNvPr id="49" name="AutoShape 29"/>
          <p:cNvSpPr>
            <a:spLocks noChangeArrowheads="1"/>
          </p:cNvSpPr>
          <p:nvPr/>
        </p:nvSpPr>
        <p:spPr bwMode="gray">
          <a:xfrm>
            <a:off x="5029200" y="4011611"/>
            <a:ext cx="2698750" cy="428625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hlinkClick r:id="rId6" action="ppaction://hlinkfile"/>
              </a:rPr>
              <a:t>Программное обеспечение</a:t>
            </a:r>
            <a:endParaRPr lang="ru-RU" sz="1600" dirty="0"/>
          </a:p>
        </p:txBody>
      </p:sp>
      <p:sp>
        <p:nvSpPr>
          <p:cNvPr id="54" name="AutoShape 16"/>
          <p:cNvSpPr>
            <a:spLocks noChangeArrowheads="1"/>
          </p:cNvSpPr>
          <p:nvPr/>
        </p:nvSpPr>
        <p:spPr bwMode="blackGray">
          <a:xfrm rot="10806395" flipH="1" flipV="1">
            <a:off x="2971806" y="3506261"/>
            <a:ext cx="1751708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" name="AutoShape 3"/>
          <p:cNvSpPr>
            <a:spLocks noChangeArrowheads="1"/>
          </p:cNvSpPr>
          <p:nvPr/>
        </p:nvSpPr>
        <p:spPr bwMode="gray">
          <a:xfrm>
            <a:off x="381000" y="5029200"/>
            <a:ext cx="7772400" cy="132397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AutoShape 4"/>
          <p:cNvSpPr>
            <a:spLocks noChangeArrowheads="1"/>
          </p:cNvSpPr>
          <p:nvPr/>
        </p:nvSpPr>
        <p:spPr bwMode="gray">
          <a:xfrm>
            <a:off x="519112" y="5100637"/>
            <a:ext cx="2147887" cy="11842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38100">
            <a:solidFill>
              <a:srgbClr val="FEFEF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Freeform 5"/>
          <p:cNvSpPr>
            <a:spLocks/>
          </p:cNvSpPr>
          <p:nvPr/>
        </p:nvSpPr>
        <p:spPr bwMode="gray">
          <a:xfrm>
            <a:off x="595312" y="5176837"/>
            <a:ext cx="747195" cy="592138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54510"/>
                  <a:invGamma/>
                </a:schemeClr>
              </a:gs>
              <a:gs pos="50000">
                <a:schemeClr val="accent2">
                  <a:alpha val="0"/>
                </a:schemeClr>
              </a:gs>
              <a:gs pos="100000">
                <a:schemeClr val="accent2">
                  <a:gamma/>
                  <a:tint val="54510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gray">
          <a:xfrm>
            <a:off x="657224" y="5424487"/>
            <a:ext cx="185737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b="1" dirty="0" smtClean="0">
                <a:solidFill>
                  <a:schemeClr val="bg1"/>
                </a:solidFill>
              </a:rPr>
              <a:t>Тип урока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gray">
          <a:xfrm>
            <a:off x="2743200" y="5257800"/>
            <a:ext cx="533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dirty="0" err="1" smtClean="0"/>
              <a:t>Лингвоконцептоцентрический</a:t>
            </a:r>
            <a:r>
              <a:rPr lang="ru-RU" sz="2400" dirty="0" smtClean="0"/>
              <a:t> урок речевого развития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Овал 53"/>
          <p:cNvSpPr/>
          <p:nvPr/>
        </p:nvSpPr>
        <p:spPr>
          <a:xfrm>
            <a:off x="0" y="3124200"/>
            <a:ext cx="17526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12206" y="1169987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gray">
          <a:xfrm>
            <a:off x="1991519" y="4794250"/>
            <a:ext cx="4419600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hlinkClick r:id="rId2" action="ppaction://hlinkfile"/>
              </a:rPr>
              <a:t>по мыслительной  деятельности</a:t>
            </a:r>
            <a:endParaRPr lang="en-US" b="1" dirty="0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gray">
          <a:xfrm>
            <a:off x="2404269" y="3967162"/>
            <a:ext cx="4419600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hlinkClick r:id="rId3" action="ppaction://hlinkfile"/>
              </a:rPr>
              <a:t>по источнику знаний</a:t>
            </a:r>
            <a:endParaRPr lang="en-US" b="1" dirty="0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gray">
          <a:xfrm>
            <a:off x="2448718" y="3154362"/>
            <a:ext cx="4714081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hlinkClick r:id="rId4" action="ppaction://hlinkfile"/>
              </a:rPr>
              <a:t>по степени активности уч-ся</a:t>
            </a:r>
            <a:endParaRPr lang="en-US" b="1" dirty="0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gray">
          <a:xfrm>
            <a:off x="2296318" y="2286000"/>
            <a:ext cx="5171281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ru-RU" b="1" dirty="0" smtClean="0">
                <a:hlinkClick r:id="rId5" action="ppaction://hlinkfile"/>
              </a:rPr>
              <a:t>по характеру познавательной деятельности уч-ся</a:t>
            </a:r>
            <a:endParaRPr lang="en-US" b="1" dirty="0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gray">
          <a:xfrm>
            <a:off x="1775619" y="1516062"/>
            <a:ext cx="4419600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hlinkClick r:id="rId6" action="ppaction://hlinkfile"/>
              </a:rPr>
              <a:t>по типу познавательной деятельности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58119" y="1604962"/>
            <a:ext cx="381000" cy="381000"/>
            <a:chOff x="2078" y="1680"/>
            <a:chExt cx="1615" cy="1615"/>
          </a:xfrm>
        </p:grpSpPr>
        <p:sp>
          <p:nvSpPr>
            <p:cNvPr id="6154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91519" y="2392362"/>
            <a:ext cx="381000" cy="381000"/>
            <a:chOff x="2078" y="1680"/>
            <a:chExt cx="1615" cy="1615"/>
          </a:xfrm>
        </p:grpSpPr>
        <p:sp>
          <p:nvSpPr>
            <p:cNvPr id="6161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43919" y="3230562"/>
            <a:ext cx="381000" cy="381000"/>
            <a:chOff x="2078" y="1680"/>
            <a:chExt cx="1615" cy="1615"/>
          </a:xfrm>
        </p:grpSpPr>
        <p:sp>
          <p:nvSpPr>
            <p:cNvPr id="6168" name="Oval 2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67719" y="4068762"/>
            <a:ext cx="381000" cy="381000"/>
            <a:chOff x="2078" y="1680"/>
            <a:chExt cx="1615" cy="1615"/>
          </a:xfrm>
        </p:grpSpPr>
        <p:sp>
          <p:nvSpPr>
            <p:cNvPr id="6175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693069" y="4843462"/>
            <a:ext cx="355600" cy="381000"/>
            <a:chOff x="2078" y="1680"/>
            <a:chExt cx="1615" cy="1615"/>
          </a:xfrm>
        </p:grpSpPr>
        <p:sp>
          <p:nvSpPr>
            <p:cNvPr id="6182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black">
          <a:xfrm>
            <a:off x="228600" y="3276600"/>
            <a:ext cx="13716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 smtClean="0"/>
              <a:t>Метод </a:t>
            </a:r>
            <a:endParaRPr lang="ru-RU" sz="2800" dirty="0"/>
          </a:p>
        </p:txBody>
      </p:sp>
      <p:sp>
        <p:nvSpPr>
          <p:cNvPr id="46" name="AutoShape 8"/>
          <p:cNvSpPr>
            <a:spLocks noChangeArrowheads="1"/>
          </p:cNvSpPr>
          <p:nvPr/>
        </p:nvSpPr>
        <p:spPr bwMode="gray">
          <a:xfrm>
            <a:off x="1066800" y="5562600"/>
            <a:ext cx="4419600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hlinkClick r:id="rId7" action="ppaction://hlinkfile"/>
              </a:rPr>
              <a:t>по организации деятельности</a:t>
            </a:r>
            <a:endParaRPr lang="en-US" b="1" dirty="0"/>
          </a:p>
        </p:txBody>
      </p:sp>
      <p:grpSp>
        <p:nvGrpSpPr>
          <p:cNvPr id="47" name="Group 9"/>
          <p:cNvGrpSpPr>
            <a:grpSpLocks/>
          </p:cNvGrpSpPr>
          <p:nvPr/>
        </p:nvGrpSpPr>
        <p:grpSpPr bwMode="auto">
          <a:xfrm>
            <a:off x="749300" y="5651500"/>
            <a:ext cx="381000" cy="381000"/>
            <a:chOff x="2078" y="1680"/>
            <a:chExt cx="1615" cy="1615"/>
          </a:xfrm>
        </p:grpSpPr>
        <p:sp>
          <p:nvSpPr>
            <p:cNvPr id="48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Oval 1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51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52" name="Oval 1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53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91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4953000"/>
                <a:gridCol w="22860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 этапа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ИКТ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Организационный момент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Приветствие учащихся.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готовности учащихся к уроку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цели урока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file"/>
                        </a:rPr>
                        <a:t>Музыка Бетховена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878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Ассоциативно-интуитивный этап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участников в проблемную ситуацию с целью создания личностного отношения к предмету обсуждения. Метод активизации ассоциативных связей.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Предлагается задание «вокруг» слов.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file"/>
                        </a:rPr>
                        <a:t>Текст на  интерактивной доске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file"/>
                        </a:rPr>
                        <a:t>Задание «вокруг» слов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Этап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установления лексического значения слова (по лингвистическим словарям, по энциклопедическим словарям – общим и специальным).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Запишите, как понимаете смысл  слов (культура, свобода, прагматизм, душа/дух), исходя из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личного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опыта (если испытываете затруднения, обратитесь к словарям).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 action="ppaction://hlinkfile"/>
                        </a:rPr>
                        <a:t>Текст на  интерактивной доске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«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Грамота.ру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»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 Мир энциклопедий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Этап текстовой/художественной коммуникации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Попробуем понять и определить позицию автора?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Позиция прагматиков, на ваш взгляд какова?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Дайте оценку позиции автора и позиции прагматиков.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 action="ppaction://hlinkfile"/>
                        </a:rPr>
                        <a:t>Позиция автора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 action="ppaction://hlinkfile"/>
                        </a:rPr>
                        <a:t>Позиция прагматиков</a:t>
                      </a: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 action="ppaction://hlinkfile"/>
                        </a:rPr>
                        <a:t>Оценка позиций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Этап индивидуального  речевого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смыслотворчества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общего обсуждения представляются в виде записи  в рабочих папках. Создание  речевого суждения на основе данного  текста как результат моделирования  личностного взгляда на базе философского и художественного  материала урока.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Процесс поиска ответов, сверка нового знания с литературным  источником.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осознание участником неполноты или несоответствия своего старого знания новому по данной  проблеме.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11" action="ppaction://hlinkfile"/>
                        </a:rPr>
                        <a:t>Текст на интерактивной доске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Этап закрепления знаний по теме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Написание собственного речевого высказывания: «Душа обязана трудиться?»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Рефлексия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Задание: ответьте на вопрос «Что было непонятно до знакомства с темой, что осталось непонятным после её изучения»?  Что будете делать с тем, что не поняли?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Учащимся предлагается составить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синквейн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«Душа»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вернуться  к материалам урока, используя 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flash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диск,  интернет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Итоги урока, 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домашнее задание</a:t>
                      </a:r>
                      <a:endParaRPr lang="ru-RU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344</Words>
  <PresentationFormat>Экран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«Душа обязана трудиться…» (Н. Заболоцкий)</vt:lpstr>
      <vt:lpstr>Слайд 2</vt:lpstr>
      <vt:lpstr>Слайд 3</vt:lpstr>
      <vt:lpstr>Слайд 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«Душа обязана трудиться…» (Н. Заболоцкий)</dc:title>
  <dc:creator>Антонио</dc:creator>
  <cp:lastModifiedBy>Антонио</cp:lastModifiedBy>
  <cp:revision>78</cp:revision>
  <dcterms:created xsi:type="dcterms:W3CDTF">2000-02-08T08:33:54Z</dcterms:created>
  <dcterms:modified xsi:type="dcterms:W3CDTF">2000-02-12T17:28:25Z</dcterms:modified>
</cp:coreProperties>
</file>