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57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100" d="100"/>
          <a:sy n="100" d="100"/>
        </p:scale>
        <p:origin x="-288" y="-1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2/12/2000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2/12/2000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2/12/2000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2/12/2000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2/12/2000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2/12/2000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2/12/2000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2/12/2000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2/12/2000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2/12/2000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2/12/2000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2/12/2000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&#1056;&#1072;&#1079;&#1074;&#1080;&#1074;&#1072;&#1102;&#1097;&#1072;&#1103;%20&#1094;&#1077;&#1083;&#1100;.docx" TargetMode="External"/><Relationship Id="rId2" Type="http://schemas.openxmlformats.org/officeDocument/2006/relationships/hyperlink" Target="&#1054;&#1073;&#1091;&#1095;&#1072;&#1102;&#1097;&#1072;&#1103;%20&#1094;&#1077;&#1083;&#1100;.docx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&#1055;&#1088;&#1086;&#1075;&#1088;&#1072;&#1084;&#1084;&#1085;&#1086;&#1077;%20&#1086;&#1073;&#1077;&#1089;&#1087;&#1077;&#1095;&#1077;&#1085;&#1080;&#1077;.docx" TargetMode="External"/><Relationship Id="rId5" Type="http://schemas.openxmlformats.org/officeDocument/2006/relationships/hyperlink" Target="&#1058;&#1077;&#1093;&#1085;&#1086;&#1083;&#1086;&#1075;&#1080;&#1080;.docx" TargetMode="External"/><Relationship Id="rId4" Type="http://schemas.openxmlformats.org/officeDocument/2006/relationships/hyperlink" Target="&#1042;&#1086;&#1089;&#1087;&#1080;&#1090;&#1099;&#1074;&#1072;&#1102;&#1097;&#1072;&#1103;%20&#1094;&#1077;&#1083;&#1100;.docx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&#1087;&#1086;%20&#1080;&#1089;&#1090;&#1086;&#1095;&#1085;&#1080;&#1082;&#1091;%20&#1079;&#1085;&#1072;&#1085;&#1080;&#1081;.docx" TargetMode="External"/><Relationship Id="rId7" Type="http://schemas.openxmlformats.org/officeDocument/2006/relationships/hyperlink" Target="&#1087;&#1086;%20&#1086;&#1088;&#1075;&#1072;&#1085;&#1080;&#1079;&#1072;&#1094;&#1080;&#1080;%20&#1076;&#1077;&#1103;&#1090;&#1077;&#1083;&#1100;&#1085;&#1086;&#1089;&#1090;&#1080;.docx" TargetMode="External"/><Relationship Id="rId2" Type="http://schemas.openxmlformats.org/officeDocument/2006/relationships/hyperlink" Target="&#1087;&#1086;%20&#1084;&#1099;&#1089;&#1083;&#1080;&#1090;&#1077;&#1083;&#1100;&#1085;&#1086;&#1081;%20%20&#1076;&#1077;&#1103;&#1090;&#1077;&#1083;&#1100;&#1085;&#1086;&#1089;&#1090;&#1080;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&#1087;&#1086;%20&#1090;&#1080;&#1087;&#1091;%20&#1087;&#1086;&#1079;&#1085;&#1072;&#1074;&#1072;&#1090;&#1077;&#1083;&#1100;&#1085;&#1086;&#1081;%20&#1076;&#1077;&#1103;&#1090;&#1077;&#1083;&#1100;&#1085;&#1086;&#1089;&#1090;&#1080;.docx" TargetMode="External"/><Relationship Id="rId5" Type="http://schemas.openxmlformats.org/officeDocument/2006/relationships/hyperlink" Target="&#1087;&#1086;%20&#1093;&#1072;&#1088;&#1072;&#1082;&#1090;&#1077;&#1088;&#1091;%20&#1087;&#1086;&#1079;&#1085;&#1072;&#1074;&#1072;&#1090;&#1077;&#1083;&#1100;&#1085;&#1086;&#1081;%20&#1076;&#1077;&#1103;&#1090;&#1077;&#1083;&#1100;&#1085;&#1086;&#1089;&#1090;&#1080;%20&#1091;&#1095;-&#1089;&#1103;.docx" TargetMode="External"/><Relationship Id="rId4" Type="http://schemas.openxmlformats.org/officeDocument/2006/relationships/hyperlink" Target="&#1087;&#1086;%20&#1089;&#1090;&#1077;&#1087;&#1077;&#1085;&#1080;%20&#1072;&#1082;&#1090;&#1080;&#1074;&#1085;&#1086;&#1089;&#1090;&#1080;%20&#1091;&#1095;-&#1089;&#1103;.docx" TargetMode="Externa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&#1087;&#1086;&#1079;&#1080;&#1094;&#1080;&#1103;%20&#1072;&#1074;&#1090;&#1086;&#1088;&#1072;.docx" TargetMode="External"/><Relationship Id="rId3" Type="http://schemas.openxmlformats.org/officeDocument/2006/relationships/hyperlink" Target="&#1058;&#1077;&#1082;&#1089;&#1090;%20&#1085;&#1072;%20%20&#1080;&#1085;&#1090;&#1077;&#1088;&#1072;&#1082;&#1090;&#1080;&#1074;&#1085;&#1086;&#1081;%20&#1076;&#1086;&#1089;&#1082;&#1077;.docx" TargetMode="External"/><Relationship Id="rId7" Type="http://schemas.openxmlformats.org/officeDocument/2006/relationships/hyperlink" Target="http://www.encyclopedia.ru/index.html" TargetMode="External"/><Relationship Id="rId2" Type="http://schemas.openxmlformats.org/officeDocument/2006/relationships/hyperlink" Target="06-bethoven.mp3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gramota.ru/slovari" TargetMode="External"/><Relationship Id="rId11" Type="http://schemas.openxmlformats.org/officeDocument/2006/relationships/hyperlink" Target="&#1101;&#1090;&#1072;&#1087;%20&#1080;&#1085;&#1080;&#1074;&#1080;&#1076;&#1091;&#1072;&#1083;&#1100;&#1085;&#1086;&#1075;&#1086;.docx" TargetMode="External"/><Relationship Id="rId5" Type="http://schemas.openxmlformats.org/officeDocument/2006/relationships/hyperlink" Target="&#1101;&#1090;&#1072;&#1087;%20&#1083;&#1077;&#1082;&#1089;&#1080;&#1095;&#1077;&#1089;&#1082;&#1086;&#1075;&#1086;.docx" TargetMode="External"/><Relationship Id="rId10" Type="http://schemas.openxmlformats.org/officeDocument/2006/relationships/hyperlink" Target="&#1086;&#1094;&#1077;&#1085;&#1082;&#1072;%20&#1087;&#1086;&#1079;&#1080;&#1094;&#1080;&#1081;.docx" TargetMode="External"/><Relationship Id="rId4" Type="http://schemas.openxmlformats.org/officeDocument/2006/relationships/hyperlink" Target="&#1047;&#1072;&#1076;&#1072;&#1085;&#1080;&#1077;%20&#171;&#1074;&#1086;&#1082;&#1088;&#1091;&#1075;&#187;%20&#1089;&#1083;&#1086;&#1074;.docx" TargetMode="External"/><Relationship Id="rId9" Type="http://schemas.openxmlformats.org/officeDocument/2006/relationships/hyperlink" Target="&#1087;&#1086;&#1079;&#1080;&#1094;&#1080;&#1103;%20&#1087;&#1088;&#1072;&#1075;&#1084;&#1072;&#1090;&#1080;&#1082;&#1086;&#1074;.docx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62000" y="228600"/>
            <a:ext cx="7772400" cy="1470025"/>
          </a:xfrm>
        </p:spPr>
        <p:txBody>
          <a:bodyPr/>
          <a:lstStyle/>
          <a:p>
            <a:r>
              <a:rPr lang="ru-RU" b="1" i="1" dirty="0" smtClean="0"/>
              <a:t>«Душа обязана трудиться…» (Н. Заболоцкий)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14400" y="2514600"/>
            <a:ext cx="7924800" cy="1752600"/>
          </a:xfrm>
        </p:spPr>
        <p:txBody>
          <a:bodyPr>
            <a:normAutofit/>
          </a:bodyPr>
          <a:lstStyle/>
          <a:p>
            <a:pPr algn="r">
              <a:spcBef>
                <a:spcPts val="0"/>
              </a:spcBef>
            </a:pPr>
            <a:r>
              <a:rPr lang="ru-RU" sz="2400" dirty="0" smtClean="0">
                <a:solidFill>
                  <a:schemeClr val="tx1"/>
                </a:solidFill>
              </a:rPr>
              <a:t>Познавать, не размышляя, бесполезно,</a:t>
            </a:r>
          </a:p>
          <a:p>
            <a:pPr algn="r">
              <a:spcBef>
                <a:spcPts val="0"/>
              </a:spcBef>
            </a:pPr>
            <a:r>
              <a:rPr lang="ru-RU" sz="2400" dirty="0" smtClean="0">
                <a:solidFill>
                  <a:schemeClr val="tx1"/>
                </a:solidFill>
              </a:rPr>
              <a:t>Размышлять, не познавая, опасно.</a:t>
            </a:r>
          </a:p>
          <a:p>
            <a:pPr algn="r">
              <a:spcBef>
                <a:spcPts val="0"/>
              </a:spcBef>
            </a:pPr>
            <a:r>
              <a:rPr lang="ru-RU" sz="2400" dirty="0" smtClean="0">
                <a:solidFill>
                  <a:schemeClr val="tx1"/>
                </a:solidFill>
              </a:rPr>
              <a:t>Конфуций</a:t>
            </a:r>
            <a:endParaRPr lang="ru-RU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7" name="Line 3"/>
          <p:cNvSpPr>
            <a:spLocks noChangeShapeType="1"/>
          </p:cNvSpPr>
          <p:nvPr/>
        </p:nvSpPr>
        <p:spPr bwMode="auto">
          <a:xfrm flipV="1">
            <a:off x="2597150" y="919162"/>
            <a:ext cx="68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34148" name="Line 4"/>
          <p:cNvSpPr>
            <a:spLocks noChangeShapeType="1"/>
          </p:cNvSpPr>
          <p:nvPr/>
        </p:nvSpPr>
        <p:spPr bwMode="auto">
          <a:xfrm>
            <a:off x="2673350" y="1681162"/>
            <a:ext cx="609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34149" name="Line 5"/>
          <p:cNvSpPr>
            <a:spLocks noChangeShapeType="1"/>
          </p:cNvSpPr>
          <p:nvPr/>
        </p:nvSpPr>
        <p:spPr bwMode="auto">
          <a:xfrm flipV="1">
            <a:off x="2597150" y="2366962"/>
            <a:ext cx="68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34158" name="AutoShape 14"/>
          <p:cNvSpPr>
            <a:spLocks noChangeArrowheads="1"/>
          </p:cNvSpPr>
          <p:nvPr/>
        </p:nvSpPr>
        <p:spPr bwMode="gray">
          <a:xfrm>
            <a:off x="3276600" y="677862"/>
            <a:ext cx="5105400" cy="488950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F8F8F8"/>
              </a:gs>
              <a:gs pos="100000">
                <a:srgbClr val="F8F8F8">
                  <a:gamma/>
                  <a:shade val="76471"/>
                  <a:invGamma/>
                </a:srgbClr>
              </a:gs>
            </a:gsLst>
            <a:lin ang="5400000" scaled="1"/>
          </a:gradFill>
          <a:ln w="19050">
            <a:solidFill>
              <a:srgbClr val="C0C0C0"/>
            </a:solidFill>
            <a:round/>
            <a:headEnd/>
            <a:tailEnd/>
          </a:ln>
          <a:effectLst>
            <a:outerShdw dist="53882" dir="2700000" algn="ctr" rotWithShape="0">
              <a:srgbClr val="292929">
                <a:alpha val="50000"/>
              </a:srgbClr>
            </a:outerShdw>
          </a:effectLst>
        </p:spPr>
        <p:txBody>
          <a:bodyPr wrap="none" anchor="ctr"/>
          <a:lstStyle/>
          <a:p>
            <a:pPr algn="ctr" eaLnBrk="0" hangingPunct="0"/>
            <a:r>
              <a:rPr lang="ru-RU" dirty="0" smtClean="0">
                <a:hlinkClick r:id="rId2" action="ppaction://hlinkfile"/>
              </a:rPr>
              <a:t>Обучающая цель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34160" name="AutoShape 16"/>
          <p:cNvSpPr>
            <a:spLocks noChangeArrowheads="1"/>
          </p:cNvSpPr>
          <p:nvPr/>
        </p:nvSpPr>
        <p:spPr bwMode="gray">
          <a:xfrm>
            <a:off x="3273425" y="1420812"/>
            <a:ext cx="5105400" cy="488950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F8F8F8"/>
              </a:gs>
              <a:gs pos="100000">
                <a:srgbClr val="F8F8F8">
                  <a:gamma/>
                  <a:shade val="76471"/>
                  <a:invGamma/>
                </a:srgbClr>
              </a:gs>
            </a:gsLst>
            <a:lin ang="5400000" scaled="1"/>
          </a:gradFill>
          <a:ln w="19050">
            <a:solidFill>
              <a:srgbClr val="C0C0C0"/>
            </a:solidFill>
            <a:round/>
            <a:headEnd/>
            <a:tailEnd/>
          </a:ln>
          <a:effectLst>
            <a:outerShdw dist="53882" dir="2700000" algn="ctr" rotWithShape="0">
              <a:srgbClr val="292929">
                <a:alpha val="50000"/>
              </a:srgbClr>
            </a:outer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134161" name="Rectangle 17"/>
          <p:cNvSpPr>
            <a:spLocks noChangeArrowheads="1"/>
          </p:cNvSpPr>
          <p:nvPr/>
        </p:nvSpPr>
        <p:spPr bwMode="auto">
          <a:xfrm>
            <a:off x="4800600" y="1447800"/>
            <a:ext cx="204139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ru-RU" dirty="0" smtClean="0">
                <a:hlinkClick r:id="rId3" action="ppaction://hlinkfile"/>
              </a:rPr>
              <a:t>Развивающая цель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34163" name="Oval 19"/>
          <p:cNvSpPr>
            <a:spLocks noChangeArrowheads="1"/>
          </p:cNvSpPr>
          <p:nvPr/>
        </p:nvSpPr>
        <p:spPr bwMode="gray">
          <a:xfrm>
            <a:off x="3200400" y="811212"/>
            <a:ext cx="228600" cy="228600"/>
          </a:xfrm>
          <a:prstGeom prst="ellipse">
            <a:avLst/>
          </a:prstGeom>
          <a:gradFill rotWithShape="1">
            <a:gsLst>
              <a:gs pos="0">
                <a:srgbClr val="DCDC48"/>
              </a:gs>
              <a:gs pos="100000">
                <a:srgbClr val="DCDC48">
                  <a:gamma/>
                  <a:shade val="66667"/>
                  <a:invGamma/>
                </a:srgbClr>
              </a:gs>
            </a:gsLst>
            <a:path path="shape">
              <a:fillToRect l="50000" t="50000" r="50000" b="50000"/>
            </a:path>
          </a:gradFill>
          <a:ln w="19050">
            <a:solidFill>
              <a:srgbClr val="FFFFFF"/>
            </a:solidFill>
            <a:round/>
            <a:headEnd/>
            <a:tailEnd/>
          </a:ln>
          <a:effectLst>
            <a:outerShdw dist="63500" dir="2212194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134164" name="Oval 20"/>
          <p:cNvSpPr>
            <a:spLocks noChangeArrowheads="1"/>
          </p:cNvSpPr>
          <p:nvPr/>
        </p:nvSpPr>
        <p:spPr bwMode="gray">
          <a:xfrm>
            <a:off x="3200400" y="1566862"/>
            <a:ext cx="228600" cy="228600"/>
          </a:xfrm>
          <a:prstGeom prst="ellipse">
            <a:avLst/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66667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19050">
            <a:solidFill>
              <a:srgbClr val="FFFFFF"/>
            </a:solidFill>
            <a:round/>
            <a:headEnd/>
            <a:tailEnd/>
          </a:ln>
          <a:effectLst>
            <a:outerShdw dist="63500" dir="2212194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134165" name="AutoShape 21"/>
          <p:cNvSpPr>
            <a:spLocks noChangeArrowheads="1"/>
          </p:cNvSpPr>
          <p:nvPr/>
        </p:nvSpPr>
        <p:spPr bwMode="gray">
          <a:xfrm>
            <a:off x="3276600" y="2152650"/>
            <a:ext cx="5105400" cy="488950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F8F8F8"/>
              </a:gs>
              <a:gs pos="100000">
                <a:srgbClr val="F8F8F8">
                  <a:gamma/>
                  <a:shade val="76471"/>
                  <a:invGamma/>
                </a:srgbClr>
              </a:gs>
            </a:gsLst>
            <a:lin ang="5400000" scaled="1"/>
          </a:gradFill>
          <a:ln w="19050">
            <a:solidFill>
              <a:srgbClr val="C0C0C0"/>
            </a:solidFill>
            <a:round/>
            <a:headEnd/>
            <a:tailEnd/>
          </a:ln>
          <a:effectLst>
            <a:outerShdw dist="53882" dir="2700000" algn="ctr" rotWithShape="0">
              <a:srgbClr val="292929">
                <a:alpha val="50000"/>
              </a:srgbClr>
            </a:outer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134166" name="Rectangle 22"/>
          <p:cNvSpPr>
            <a:spLocks noChangeArrowheads="1"/>
          </p:cNvSpPr>
          <p:nvPr/>
        </p:nvSpPr>
        <p:spPr bwMode="auto">
          <a:xfrm>
            <a:off x="4679950" y="2228850"/>
            <a:ext cx="23123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ru-RU" dirty="0" smtClean="0">
                <a:hlinkClick r:id="rId4" action="ppaction://hlinkfile"/>
              </a:rPr>
              <a:t>Воспитывающая цель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34167" name="Oval 23"/>
          <p:cNvSpPr>
            <a:spLocks noChangeArrowheads="1"/>
          </p:cNvSpPr>
          <p:nvPr/>
        </p:nvSpPr>
        <p:spPr bwMode="gray">
          <a:xfrm>
            <a:off x="3187700" y="2290762"/>
            <a:ext cx="228600" cy="228600"/>
          </a:xfrm>
          <a:prstGeom prst="ellipse">
            <a:avLst/>
          </a:prstGeom>
          <a:gradFill rotWithShape="1">
            <a:gsLst>
              <a:gs pos="0">
                <a:srgbClr val="E96E29"/>
              </a:gs>
              <a:gs pos="100000">
                <a:srgbClr val="E96E29">
                  <a:gamma/>
                  <a:shade val="66667"/>
                  <a:invGamma/>
                </a:srgbClr>
              </a:gs>
            </a:gsLst>
            <a:path path="shape">
              <a:fillToRect l="50000" t="50000" r="50000" b="50000"/>
            </a:path>
          </a:gradFill>
          <a:ln w="19050">
            <a:solidFill>
              <a:srgbClr val="FFFFFF"/>
            </a:solidFill>
            <a:round/>
            <a:headEnd/>
            <a:tailEnd/>
          </a:ln>
          <a:effectLst>
            <a:outerShdw dist="63500" dir="2212194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ru-RU"/>
          </a:p>
        </p:txBody>
      </p:sp>
      <p:grpSp>
        <p:nvGrpSpPr>
          <p:cNvPr id="4" name="Group 27"/>
          <p:cNvGrpSpPr>
            <a:grpSpLocks/>
          </p:cNvGrpSpPr>
          <p:nvPr/>
        </p:nvGrpSpPr>
        <p:grpSpPr bwMode="auto">
          <a:xfrm>
            <a:off x="228600" y="304800"/>
            <a:ext cx="2673350" cy="2671762"/>
            <a:chOff x="192" y="1631"/>
            <a:chExt cx="1684" cy="1683"/>
          </a:xfrm>
        </p:grpSpPr>
        <p:sp>
          <p:nvSpPr>
            <p:cNvPr id="134172" name="Oval 28"/>
            <p:cNvSpPr>
              <a:spLocks noChangeArrowheads="1"/>
            </p:cNvSpPr>
            <p:nvPr/>
          </p:nvSpPr>
          <p:spPr bwMode="gray">
            <a:xfrm>
              <a:off x="192" y="1631"/>
              <a:ext cx="1684" cy="1683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ru-RU"/>
            </a:p>
          </p:txBody>
        </p:sp>
        <p:sp>
          <p:nvSpPr>
            <p:cNvPr id="134173" name="Oval 29"/>
            <p:cNvSpPr>
              <a:spLocks noChangeArrowheads="1"/>
            </p:cNvSpPr>
            <p:nvPr/>
          </p:nvSpPr>
          <p:spPr bwMode="gray">
            <a:xfrm>
              <a:off x="303" y="1740"/>
              <a:ext cx="1461" cy="1463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ru-RU"/>
            </a:p>
          </p:txBody>
        </p:sp>
        <p:sp>
          <p:nvSpPr>
            <p:cNvPr id="134174" name="Oval 30"/>
            <p:cNvSpPr>
              <a:spLocks noChangeArrowheads="1"/>
            </p:cNvSpPr>
            <p:nvPr/>
          </p:nvSpPr>
          <p:spPr bwMode="gray">
            <a:xfrm>
              <a:off x="288" y="1754"/>
              <a:ext cx="1461" cy="1462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63529"/>
                    <a:invGamma/>
                  </a:schemeClr>
                </a:gs>
                <a:gs pos="100000">
                  <a:schemeClr val="hlink">
                    <a:alpha val="0"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ru-RU"/>
            </a:p>
          </p:txBody>
        </p:sp>
        <p:sp>
          <p:nvSpPr>
            <p:cNvPr id="134175" name="Oval 31"/>
            <p:cNvSpPr>
              <a:spLocks noChangeArrowheads="1"/>
            </p:cNvSpPr>
            <p:nvPr/>
          </p:nvSpPr>
          <p:spPr bwMode="gray">
            <a:xfrm>
              <a:off x="375" y="1814"/>
              <a:ext cx="1317" cy="1316"/>
            </a:xfrm>
            <a:prstGeom prst="ellipse">
              <a:avLst/>
            </a:prstGeom>
            <a:solidFill>
              <a:srgbClr val="000000"/>
            </a:soli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ru-RU"/>
            </a:p>
          </p:txBody>
        </p:sp>
        <p:sp>
          <p:nvSpPr>
            <p:cNvPr id="134176" name="Oval 32"/>
            <p:cNvSpPr>
              <a:spLocks noChangeArrowheads="1"/>
            </p:cNvSpPr>
            <p:nvPr/>
          </p:nvSpPr>
          <p:spPr bwMode="gray">
            <a:xfrm>
              <a:off x="396" y="1835"/>
              <a:ext cx="1276" cy="1277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shade val="46275"/>
                    <a:invGamma/>
                  </a:srgbClr>
                </a:gs>
                <a:gs pos="100000">
                  <a:srgbClr val="D6E1E2"/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134177" name="Oval 33"/>
            <p:cNvSpPr>
              <a:spLocks noChangeArrowheads="1"/>
            </p:cNvSpPr>
            <p:nvPr/>
          </p:nvSpPr>
          <p:spPr bwMode="gray">
            <a:xfrm>
              <a:off x="412" y="1842"/>
              <a:ext cx="1246" cy="1246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alpha val="0"/>
                  </a:srgbClr>
                </a:gs>
                <a:gs pos="100000">
                  <a:srgbClr val="D6E1E2">
                    <a:gamma/>
                    <a:tint val="34902"/>
                    <a:invGamma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134178" name="Oval 34"/>
            <p:cNvSpPr>
              <a:spLocks noChangeArrowheads="1"/>
            </p:cNvSpPr>
            <p:nvPr/>
          </p:nvSpPr>
          <p:spPr bwMode="gray">
            <a:xfrm>
              <a:off x="426" y="1854"/>
              <a:ext cx="1184" cy="1164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shade val="79216"/>
                    <a:invGamma/>
                  </a:srgbClr>
                </a:gs>
                <a:gs pos="100000">
                  <a:srgbClr val="D6E1E2">
                    <a:alpha val="48000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134179" name="Oval 35"/>
            <p:cNvSpPr>
              <a:spLocks noChangeArrowheads="1"/>
            </p:cNvSpPr>
            <p:nvPr/>
          </p:nvSpPr>
          <p:spPr bwMode="gray">
            <a:xfrm>
              <a:off x="480" y="1872"/>
              <a:ext cx="1053" cy="945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tint val="0"/>
                    <a:invGamma/>
                  </a:srgbClr>
                </a:gs>
                <a:gs pos="100000">
                  <a:srgbClr val="D6E1E2">
                    <a:alpha val="38000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134180" name="Text Box 36"/>
            <p:cNvSpPr txBox="1">
              <a:spLocks noChangeArrowheads="1"/>
            </p:cNvSpPr>
            <p:nvPr/>
          </p:nvSpPr>
          <p:spPr bwMode="gray">
            <a:xfrm>
              <a:off x="384" y="2304"/>
              <a:ext cx="1296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ru-RU" sz="2800" b="1" dirty="0" smtClean="0"/>
                <a:t>Цели урока</a:t>
              </a:r>
              <a:endParaRPr lang="en-US" sz="3200" b="1" i="1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41" name="Group 5"/>
          <p:cNvGrpSpPr>
            <a:grpSpLocks/>
          </p:cNvGrpSpPr>
          <p:nvPr/>
        </p:nvGrpSpPr>
        <p:grpSpPr bwMode="auto">
          <a:xfrm>
            <a:off x="685800" y="3657600"/>
            <a:ext cx="1981200" cy="466725"/>
            <a:chOff x="752" y="1413"/>
            <a:chExt cx="1321" cy="294"/>
          </a:xfrm>
        </p:grpSpPr>
        <p:sp>
          <p:nvSpPr>
            <p:cNvPr id="42" name="AutoShape 6"/>
            <p:cNvSpPr>
              <a:spLocks noChangeArrowheads="1"/>
            </p:cNvSpPr>
            <p:nvPr/>
          </p:nvSpPr>
          <p:spPr bwMode="gray">
            <a:xfrm>
              <a:off x="752" y="1413"/>
              <a:ext cx="1321" cy="294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accent2">
                    <a:gamma/>
                    <a:shade val="79216"/>
                    <a:invGamma/>
                  </a:schemeClr>
                </a:gs>
                <a:gs pos="50000">
                  <a:schemeClr val="accent2"/>
                </a:gs>
                <a:gs pos="100000">
                  <a:schemeClr val="accent2">
                    <a:gamma/>
                    <a:shade val="79216"/>
                    <a:invGamma/>
                  </a:schemeClr>
                </a:gs>
              </a:gsLst>
              <a:lin ang="0" scaled="1"/>
            </a:gradFill>
            <a:ln w="12700">
              <a:noFill/>
              <a:round/>
              <a:headEnd/>
              <a:tailEnd/>
            </a:ln>
            <a:effectLst>
              <a:outerShdw dist="53882" dir="2700000" algn="ctr" rotWithShape="0">
                <a:srgbClr val="292929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3" name="AutoShape 7"/>
            <p:cNvSpPr>
              <a:spLocks noChangeArrowheads="1"/>
            </p:cNvSpPr>
            <p:nvPr/>
          </p:nvSpPr>
          <p:spPr bwMode="gray">
            <a:xfrm flipH="1">
              <a:off x="2007" y="1457"/>
              <a:ext cx="59" cy="204"/>
            </a:xfrm>
            <a:prstGeom prst="moon">
              <a:avLst>
                <a:gd name="adj" fmla="val 22032"/>
              </a:avLst>
            </a:prstGeom>
            <a:gradFill rotWithShape="1">
              <a:gsLst>
                <a:gs pos="0">
                  <a:srgbClr val="FFFFFF">
                    <a:gamma/>
                    <a:shade val="46275"/>
                    <a:invGamma/>
                    <a:alpha val="0"/>
                  </a:srgbClr>
                </a:gs>
                <a:gs pos="50000">
                  <a:srgbClr val="FFFFFF">
                    <a:alpha val="84000"/>
                  </a:srgbClr>
                </a:gs>
                <a:gs pos="100000">
                  <a:srgbClr val="FFFFFF">
                    <a:gamma/>
                    <a:shade val="46275"/>
                    <a:invGamma/>
                    <a:alpha val="0"/>
                  </a:srgb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4" name="AutoShape 8"/>
            <p:cNvSpPr>
              <a:spLocks noChangeArrowheads="1"/>
            </p:cNvSpPr>
            <p:nvPr/>
          </p:nvSpPr>
          <p:spPr bwMode="gray">
            <a:xfrm>
              <a:off x="766" y="1457"/>
              <a:ext cx="59" cy="204"/>
            </a:xfrm>
            <a:prstGeom prst="moon">
              <a:avLst>
                <a:gd name="adj" fmla="val 22032"/>
              </a:avLst>
            </a:prstGeom>
            <a:gradFill rotWithShape="1">
              <a:gsLst>
                <a:gs pos="0">
                  <a:srgbClr val="FFFFFF">
                    <a:gamma/>
                    <a:shade val="46275"/>
                    <a:invGamma/>
                    <a:alpha val="0"/>
                  </a:srgbClr>
                </a:gs>
                <a:gs pos="50000">
                  <a:srgbClr val="FFFFFF">
                    <a:alpha val="84000"/>
                  </a:srgbClr>
                </a:gs>
                <a:gs pos="100000">
                  <a:srgbClr val="FFFFFF">
                    <a:gamma/>
                    <a:shade val="46275"/>
                    <a:invGamma/>
                    <a:alpha val="0"/>
                  </a:srgb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45" name="AutoShape 13"/>
          <p:cNvSpPr>
            <a:spLocks noChangeArrowheads="1"/>
          </p:cNvSpPr>
          <p:nvPr/>
        </p:nvSpPr>
        <p:spPr bwMode="gray">
          <a:xfrm>
            <a:off x="4953000" y="3200400"/>
            <a:ext cx="2849563" cy="1573212"/>
          </a:xfrm>
          <a:prstGeom prst="roundRect">
            <a:avLst>
              <a:gd name="adj" fmla="val 8014"/>
            </a:avLst>
          </a:prstGeom>
          <a:solidFill>
            <a:srgbClr val="F8F8F8"/>
          </a:solidFill>
          <a:ln w="9525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6" name="Text Box 18"/>
          <p:cNvSpPr txBox="1">
            <a:spLocks noChangeArrowheads="1"/>
          </p:cNvSpPr>
          <p:nvPr/>
        </p:nvSpPr>
        <p:spPr bwMode="white">
          <a:xfrm>
            <a:off x="571500" y="3736975"/>
            <a:ext cx="2238375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Ресурсы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48" name="AutoShape 28"/>
          <p:cNvSpPr>
            <a:spLocks noChangeArrowheads="1"/>
          </p:cNvSpPr>
          <p:nvPr/>
        </p:nvSpPr>
        <p:spPr bwMode="gray">
          <a:xfrm>
            <a:off x="5029200" y="3427411"/>
            <a:ext cx="2698750" cy="428625"/>
          </a:xfrm>
          <a:prstGeom prst="roundRect">
            <a:avLst>
              <a:gd name="adj" fmla="val 50000"/>
            </a:avLst>
          </a:prstGeom>
          <a:solidFill>
            <a:schemeClr val="accent2">
              <a:alpha val="50000"/>
            </a:schemeClr>
          </a:solidFill>
          <a:ln w="57150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600" b="1" dirty="0" smtClean="0">
                <a:hlinkClick r:id="rId5" action="ppaction://hlinkfile"/>
              </a:rPr>
              <a:t>Технологии</a:t>
            </a:r>
            <a:endParaRPr lang="ru-RU" sz="1600" dirty="0"/>
          </a:p>
        </p:txBody>
      </p:sp>
      <p:sp>
        <p:nvSpPr>
          <p:cNvPr id="49" name="AutoShape 29"/>
          <p:cNvSpPr>
            <a:spLocks noChangeArrowheads="1"/>
          </p:cNvSpPr>
          <p:nvPr/>
        </p:nvSpPr>
        <p:spPr bwMode="gray">
          <a:xfrm>
            <a:off x="5029200" y="4011611"/>
            <a:ext cx="2698750" cy="428625"/>
          </a:xfrm>
          <a:prstGeom prst="roundRect">
            <a:avLst>
              <a:gd name="adj" fmla="val 50000"/>
            </a:avLst>
          </a:prstGeom>
          <a:solidFill>
            <a:schemeClr val="accent2">
              <a:alpha val="50000"/>
            </a:schemeClr>
          </a:solidFill>
          <a:ln w="57150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ru-RU" sz="1600" b="1" dirty="0" smtClean="0">
                <a:hlinkClick r:id="rId6" action="ppaction://hlinkfile"/>
              </a:rPr>
              <a:t>Программное обеспечение</a:t>
            </a:r>
            <a:endParaRPr lang="ru-RU" sz="1600" dirty="0"/>
          </a:p>
        </p:txBody>
      </p:sp>
      <p:sp>
        <p:nvSpPr>
          <p:cNvPr id="54" name="AutoShape 16"/>
          <p:cNvSpPr>
            <a:spLocks noChangeArrowheads="1"/>
          </p:cNvSpPr>
          <p:nvPr/>
        </p:nvSpPr>
        <p:spPr bwMode="blackGray">
          <a:xfrm rot="10806395" flipH="1" flipV="1">
            <a:off x="2971806" y="3506261"/>
            <a:ext cx="1751708" cy="755650"/>
          </a:xfrm>
          <a:prstGeom prst="rightArrow">
            <a:avLst>
              <a:gd name="adj1" fmla="val 46509"/>
              <a:gd name="adj2" fmla="val 42052"/>
            </a:avLst>
          </a:prstGeom>
          <a:gradFill rotWithShape="1">
            <a:gsLst>
              <a:gs pos="0">
                <a:schemeClr val="accent2">
                  <a:gamma/>
                  <a:tint val="0"/>
                  <a:invGamma/>
                  <a:alpha val="0"/>
                </a:schemeClr>
              </a:gs>
              <a:gs pos="100000">
                <a:schemeClr val="accent2"/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5" name="AutoShape 3"/>
          <p:cNvSpPr>
            <a:spLocks noChangeArrowheads="1"/>
          </p:cNvSpPr>
          <p:nvPr/>
        </p:nvSpPr>
        <p:spPr bwMode="gray">
          <a:xfrm>
            <a:off x="381000" y="5029200"/>
            <a:ext cx="7772400" cy="1323975"/>
          </a:xfrm>
          <a:prstGeom prst="roundRect">
            <a:avLst>
              <a:gd name="adj" fmla="val 10889"/>
            </a:avLst>
          </a:prstGeom>
          <a:gradFill rotWithShape="1">
            <a:gsLst>
              <a:gs pos="0">
                <a:srgbClr val="DDDDDD">
                  <a:gamma/>
                  <a:tint val="51373"/>
                  <a:invGamma/>
                </a:srgbClr>
              </a:gs>
              <a:gs pos="100000">
                <a:srgbClr val="DDDDDD"/>
              </a:gs>
            </a:gsLst>
            <a:lin ang="2700000" scaled="1"/>
          </a:gradFill>
          <a:ln w="38100">
            <a:solidFill>
              <a:srgbClr val="FFFFFF"/>
            </a:solidFill>
            <a:round/>
            <a:headEnd/>
            <a:tailEnd/>
          </a:ln>
          <a:effectLst>
            <a:outerShdw dist="135003" dir="2928844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56" name="AutoShape 4"/>
          <p:cNvSpPr>
            <a:spLocks noChangeArrowheads="1"/>
          </p:cNvSpPr>
          <p:nvPr/>
        </p:nvSpPr>
        <p:spPr bwMode="gray">
          <a:xfrm>
            <a:off x="519112" y="5100637"/>
            <a:ext cx="2147887" cy="1184275"/>
          </a:xfrm>
          <a:prstGeom prst="roundRect">
            <a:avLst>
              <a:gd name="adj" fmla="val 11921"/>
            </a:avLst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69804"/>
                  <a:invGamma/>
                </a:schemeClr>
              </a:gs>
            </a:gsLst>
            <a:lin ang="5400000" scaled="1"/>
          </a:gradFill>
          <a:ln w="38100">
            <a:solidFill>
              <a:srgbClr val="FEFEFE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7" name="Freeform 5"/>
          <p:cNvSpPr>
            <a:spLocks/>
          </p:cNvSpPr>
          <p:nvPr/>
        </p:nvSpPr>
        <p:spPr bwMode="gray">
          <a:xfrm>
            <a:off x="595312" y="5176837"/>
            <a:ext cx="747195" cy="592138"/>
          </a:xfrm>
          <a:custGeom>
            <a:avLst/>
            <a:gdLst/>
            <a:ahLst/>
            <a:cxnLst>
              <a:cxn ang="0">
                <a:pos x="118" y="0"/>
              </a:cxn>
              <a:cxn ang="0">
                <a:pos x="0" y="118"/>
              </a:cxn>
              <a:cxn ang="0">
                <a:pos x="0" y="589"/>
              </a:cxn>
              <a:cxn ang="0">
                <a:pos x="161" y="174"/>
              </a:cxn>
              <a:cxn ang="0">
                <a:pos x="589" y="0"/>
              </a:cxn>
              <a:cxn ang="0">
                <a:pos x="118" y="0"/>
              </a:cxn>
            </a:cxnLst>
            <a:rect l="0" t="0" r="r" b="b"/>
            <a:pathLst>
              <a:path w="596" h="598">
                <a:moveTo>
                  <a:pt x="118" y="0"/>
                </a:moveTo>
                <a:cubicBezTo>
                  <a:pt x="53" y="0"/>
                  <a:pt x="0" y="53"/>
                  <a:pt x="0" y="118"/>
                </a:cubicBezTo>
                <a:lnTo>
                  <a:pt x="0" y="589"/>
                </a:lnTo>
                <a:cubicBezTo>
                  <a:pt x="27" y="598"/>
                  <a:pt x="12" y="309"/>
                  <a:pt x="161" y="174"/>
                </a:cubicBezTo>
                <a:cubicBezTo>
                  <a:pt x="310" y="39"/>
                  <a:pt x="596" y="29"/>
                  <a:pt x="589" y="0"/>
                </a:cubicBezTo>
                <a:lnTo>
                  <a:pt x="118" y="0"/>
                </a:lnTo>
                <a:close/>
              </a:path>
            </a:pathLst>
          </a:custGeom>
          <a:gradFill rotWithShape="1">
            <a:gsLst>
              <a:gs pos="0">
                <a:schemeClr val="accent2">
                  <a:gamma/>
                  <a:tint val="54510"/>
                  <a:invGamma/>
                </a:schemeClr>
              </a:gs>
              <a:gs pos="50000">
                <a:schemeClr val="accent2">
                  <a:alpha val="0"/>
                </a:schemeClr>
              </a:gs>
              <a:gs pos="100000">
                <a:schemeClr val="accent2">
                  <a:gamma/>
                  <a:tint val="54510"/>
                  <a:invGamma/>
                </a:schemeClr>
              </a:gs>
            </a:gsLst>
            <a:lin ang="2700000" scaled="1"/>
          </a:gra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8" name="Text Box 6"/>
          <p:cNvSpPr txBox="1">
            <a:spLocks noChangeArrowheads="1"/>
          </p:cNvSpPr>
          <p:nvPr/>
        </p:nvSpPr>
        <p:spPr bwMode="gray">
          <a:xfrm>
            <a:off x="657224" y="5424487"/>
            <a:ext cx="1857375" cy="52322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/>
            <a:r>
              <a:rPr lang="ru-RU" sz="2800" b="1" dirty="0" smtClean="0">
                <a:solidFill>
                  <a:schemeClr val="bg1"/>
                </a:solidFill>
              </a:rPr>
              <a:t>Тип урока</a:t>
            </a:r>
            <a:endParaRPr lang="en-US" sz="2800" b="1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9" name="Text Box 7"/>
          <p:cNvSpPr txBox="1">
            <a:spLocks noChangeArrowheads="1"/>
          </p:cNvSpPr>
          <p:nvPr/>
        </p:nvSpPr>
        <p:spPr bwMode="gray">
          <a:xfrm>
            <a:off x="2743200" y="5257800"/>
            <a:ext cx="5334000" cy="83099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/>
            <a:r>
              <a:rPr lang="ru-RU" sz="2400" dirty="0" err="1" smtClean="0"/>
              <a:t>Лингвоконцептоцентрический</a:t>
            </a:r>
            <a:r>
              <a:rPr lang="ru-RU" sz="2400" dirty="0" smtClean="0"/>
              <a:t> урок речевого развития</a:t>
            </a:r>
            <a:endParaRPr lang="en-US" sz="16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Овал 53"/>
          <p:cNvSpPr/>
          <p:nvPr/>
        </p:nvSpPr>
        <p:spPr>
          <a:xfrm>
            <a:off x="0" y="3124200"/>
            <a:ext cx="1752600" cy="8382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47" name="AutoShape 3"/>
          <p:cNvSpPr>
            <a:spLocks noChangeArrowheads="1"/>
          </p:cNvSpPr>
          <p:nvPr/>
        </p:nvSpPr>
        <p:spPr bwMode="ltGray">
          <a:xfrm rot="5400000">
            <a:off x="-2412206" y="1169987"/>
            <a:ext cx="4824412" cy="4770438"/>
          </a:xfrm>
          <a:custGeom>
            <a:avLst/>
            <a:gdLst>
              <a:gd name="G0" fmla="+- 10478 0 0"/>
              <a:gd name="G1" fmla="+- -11739500 0 0"/>
              <a:gd name="G2" fmla="+- 0 0 -11739500"/>
              <a:gd name="T0" fmla="*/ 0 256 1"/>
              <a:gd name="T1" fmla="*/ 180 256 1"/>
              <a:gd name="G3" fmla="+- -11739500 T0 T1"/>
              <a:gd name="T2" fmla="*/ 0 256 1"/>
              <a:gd name="T3" fmla="*/ 90 256 1"/>
              <a:gd name="G4" fmla="+- -11739500 T2 T3"/>
              <a:gd name="G5" fmla="*/ G4 2 1"/>
              <a:gd name="T4" fmla="*/ 90 256 1"/>
              <a:gd name="T5" fmla="*/ 0 256 1"/>
              <a:gd name="G6" fmla="+- -11739500 T4 T5"/>
              <a:gd name="G7" fmla="*/ G6 2 1"/>
              <a:gd name="G8" fmla="abs -11739500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10478"/>
              <a:gd name="G18" fmla="*/ 10478 1 2"/>
              <a:gd name="G19" fmla="+- G18 5400 0"/>
              <a:gd name="G20" fmla="cos G19 -11739500"/>
              <a:gd name="G21" fmla="sin G19 -11739500"/>
              <a:gd name="G22" fmla="+- G20 10800 0"/>
              <a:gd name="G23" fmla="+- G21 10800 0"/>
              <a:gd name="G24" fmla="+- 10800 0 G20"/>
              <a:gd name="G25" fmla="+- 10478 10800 0"/>
              <a:gd name="G26" fmla="?: G9 G17 G25"/>
              <a:gd name="G27" fmla="?: G9 0 21600"/>
              <a:gd name="G28" fmla="cos 10800 -11739500"/>
              <a:gd name="G29" fmla="sin 10800 -11739500"/>
              <a:gd name="G30" fmla="sin 10478 -11739500"/>
              <a:gd name="G31" fmla="+- G28 10800 0"/>
              <a:gd name="G32" fmla="+- G29 10800 0"/>
              <a:gd name="G33" fmla="+- G30 10800 0"/>
              <a:gd name="G34" fmla="?: G4 0 G31"/>
              <a:gd name="G35" fmla="?: -11739500 G34 0"/>
              <a:gd name="G36" fmla="?: G6 G35 G31"/>
              <a:gd name="G37" fmla="+- 21600 0 G36"/>
              <a:gd name="G38" fmla="?: G4 0 G33"/>
              <a:gd name="G39" fmla="?: -11739500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162 w 21600"/>
              <a:gd name="T15" fmla="*/ 10638 h 21600"/>
              <a:gd name="T16" fmla="*/ 10800 w 21600"/>
              <a:gd name="T17" fmla="*/ 322 h 21600"/>
              <a:gd name="T18" fmla="*/ 21438 w 21600"/>
              <a:gd name="T19" fmla="*/ 10638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323" y="10641"/>
                </a:moveTo>
                <a:cubicBezTo>
                  <a:pt x="410" y="4916"/>
                  <a:pt x="5075" y="321"/>
                  <a:pt x="10800" y="322"/>
                </a:cubicBezTo>
                <a:cubicBezTo>
                  <a:pt x="16524" y="322"/>
                  <a:pt x="21189" y="4916"/>
                  <a:pt x="21276" y="10641"/>
                </a:cubicBezTo>
                <a:lnTo>
                  <a:pt x="21598" y="10636"/>
                </a:lnTo>
                <a:cubicBezTo>
                  <a:pt x="21509" y="4736"/>
                  <a:pt x="16700" y="-1"/>
                  <a:pt x="10799" y="0"/>
                </a:cubicBezTo>
                <a:cubicBezTo>
                  <a:pt x="4899" y="0"/>
                  <a:pt x="90" y="4736"/>
                  <a:pt x="1" y="10636"/>
                </a:cubicBezTo>
                <a:close/>
              </a:path>
            </a:pathLst>
          </a:custGeom>
          <a:gradFill rotWithShape="0">
            <a:gsLst>
              <a:gs pos="0">
                <a:schemeClr val="tx2">
                  <a:gamma/>
                  <a:tint val="45490"/>
                  <a:invGamma/>
                  <a:alpha val="60001"/>
                </a:schemeClr>
              </a:gs>
              <a:gs pos="100000">
                <a:schemeClr val="tx2">
                  <a:alpha val="60001"/>
                </a:schemeClr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148" name="AutoShape 4"/>
          <p:cNvSpPr>
            <a:spLocks noChangeArrowheads="1"/>
          </p:cNvSpPr>
          <p:nvPr/>
        </p:nvSpPr>
        <p:spPr bwMode="gray">
          <a:xfrm>
            <a:off x="1991519" y="4794250"/>
            <a:ext cx="4419600" cy="508000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28575" algn="ctr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ru-RU" b="1" dirty="0" smtClean="0">
                <a:hlinkClick r:id="rId2" action="ppaction://hlinkfile"/>
              </a:rPr>
              <a:t>по мыслительной  деятельности</a:t>
            </a:r>
            <a:endParaRPr lang="en-US" b="1" dirty="0"/>
          </a:p>
        </p:txBody>
      </p:sp>
      <p:sp>
        <p:nvSpPr>
          <p:cNvPr id="6149" name="AutoShape 5"/>
          <p:cNvSpPr>
            <a:spLocks noChangeArrowheads="1"/>
          </p:cNvSpPr>
          <p:nvPr/>
        </p:nvSpPr>
        <p:spPr bwMode="gray">
          <a:xfrm>
            <a:off x="2404269" y="3967162"/>
            <a:ext cx="4419600" cy="508000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28575" algn="ctr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ru-RU" b="1" dirty="0" smtClean="0">
                <a:hlinkClick r:id="rId3" action="ppaction://hlinkfile"/>
              </a:rPr>
              <a:t>по источнику знаний</a:t>
            </a:r>
            <a:endParaRPr lang="en-US" b="1" dirty="0"/>
          </a:p>
        </p:txBody>
      </p:sp>
      <p:sp>
        <p:nvSpPr>
          <p:cNvPr id="6150" name="AutoShape 6"/>
          <p:cNvSpPr>
            <a:spLocks noChangeArrowheads="1"/>
          </p:cNvSpPr>
          <p:nvPr/>
        </p:nvSpPr>
        <p:spPr bwMode="gray">
          <a:xfrm>
            <a:off x="2448718" y="3154362"/>
            <a:ext cx="4714081" cy="508000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28575" algn="ctr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ru-RU" b="1" dirty="0" smtClean="0">
                <a:hlinkClick r:id="rId4" action="ppaction://hlinkfile"/>
              </a:rPr>
              <a:t>по степени активности уч-ся</a:t>
            </a:r>
            <a:endParaRPr lang="en-US" b="1" dirty="0"/>
          </a:p>
        </p:txBody>
      </p:sp>
      <p:sp>
        <p:nvSpPr>
          <p:cNvPr id="6151" name="AutoShape 7"/>
          <p:cNvSpPr>
            <a:spLocks noChangeArrowheads="1"/>
          </p:cNvSpPr>
          <p:nvPr/>
        </p:nvSpPr>
        <p:spPr bwMode="gray">
          <a:xfrm>
            <a:off x="2296318" y="2286000"/>
            <a:ext cx="5171281" cy="508000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28575" algn="ctr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ru-RU" b="1" dirty="0" smtClean="0">
                <a:hlinkClick r:id="rId5" action="ppaction://hlinkfile"/>
              </a:rPr>
              <a:t>по характеру познавательной деятельности уч-ся</a:t>
            </a:r>
            <a:endParaRPr lang="en-US" b="1" dirty="0"/>
          </a:p>
        </p:txBody>
      </p:sp>
      <p:sp>
        <p:nvSpPr>
          <p:cNvPr id="6152" name="AutoShape 8"/>
          <p:cNvSpPr>
            <a:spLocks noChangeArrowheads="1"/>
          </p:cNvSpPr>
          <p:nvPr/>
        </p:nvSpPr>
        <p:spPr bwMode="gray">
          <a:xfrm>
            <a:off x="1775619" y="1516062"/>
            <a:ext cx="4419600" cy="508000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28575" algn="ctr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ru-RU" b="1" dirty="0" smtClean="0">
                <a:hlinkClick r:id="rId6" action="ppaction://hlinkfile"/>
              </a:rPr>
              <a:t>по типу познавательной деятельности</a:t>
            </a:r>
            <a:endParaRPr lang="en-US" b="1" dirty="0"/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1458119" y="1604962"/>
            <a:ext cx="381000" cy="381000"/>
            <a:chOff x="2078" y="1680"/>
            <a:chExt cx="1615" cy="1615"/>
          </a:xfrm>
        </p:grpSpPr>
        <p:sp>
          <p:nvSpPr>
            <p:cNvPr id="6154" name="Oval 10"/>
            <p:cNvSpPr>
              <a:spLocks noChangeArrowheads="1"/>
            </p:cNvSpPr>
            <p:nvPr/>
          </p:nvSpPr>
          <p:spPr bwMode="gray">
            <a:xfrm>
              <a:off x="2078" y="1680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46275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57150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155" name="Oval 11"/>
            <p:cNvSpPr>
              <a:spLocks noChangeArrowheads="1"/>
            </p:cNvSpPr>
            <p:nvPr/>
          </p:nvSpPr>
          <p:spPr bwMode="gray">
            <a:xfrm>
              <a:off x="2170" y="1771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63529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63529"/>
                    <a:invGamma/>
                  </a:srgbClr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156" name="Oval 12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ru-RU"/>
            </a:p>
          </p:txBody>
        </p:sp>
        <p:sp>
          <p:nvSpPr>
            <p:cNvPr id="6157" name="Oval 13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0"/>
                    <a:invGamma/>
                  </a:schemeClr>
                </a:gs>
                <a:gs pos="100000">
                  <a:schemeClr val="hlink"/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ru-RU"/>
            </a:p>
          </p:txBody>
        </p:sp>
        <p:sp>
          <p:nvSpPr>
            <p:cNvPr id="6158" name="Oval 14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ru-RU"/>
            </a:p>
          </p:txBody>
        </p:sp>
        <p:sp>
          <p:nvSpPr>
            <p:cNvPr id="6159" name="Oval 15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chemeClr val="hlink"/>
                </a:gs>
                <a:gs pos="100000">
                  <a:schemeClr val="hlink">
                    <a:gamma/>
                    <a:shade val="48627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ru-RU"/>
            </a:p>
          </p:txBody>
        </p:sp>
      </p:grpSp>
      <p:grpSp>
        <p:nvGrpSpPr>
          <p:cNvPr id="3" name="Group 16"/>
          <p:cNvGrpSpPr>
            <a:grpSpLocks/>
          </p:cNvGrpSpPr>
          <p:nvPr/>
        </p:nvGrpSpPr>
        <p:grpSpPr bwMode="auto">
          <a:xfrm>
            <a:off x="1991519" y="2392362"/>
            <a:ext cx="381000" cy="381000"/>
            <a:chOff x="2078" y="1680"/>
            <a:chExt cx="1615" cy="1615"/>
          </a:xfrm>
        </p:grpSpPr>
        <p:sp>
          <p:nvSpPr>
            <p:cNvPr id="6161" name="Oval 17"/>
            <p:cNvSpPr>
              <a:spLocks noChangeArrowheads="1"/>
            </p:cNvSpPr>
            <p:nvPr/>
          </p:nvSpPr>
          <p:spPr bwMode="gray">
            <a:xfrm>
              <a:off x="2078" y="1680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46275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57150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162" name="Oval 18"/>
            <p:cNvSpPr>
              <a:spLocks noChangeArrowheads="1"/>
            </p:cNvSpPr>
            <p:nvPr/>
          </p:nvSpPr>
          <p:spPr bwMode="gray">
            <a:xfrm>
              <a:off x="2170" y="1771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63529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63529"/>
                    <a:invGamma/>
                  </a:srgbClr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163" name="Oval 19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ru-RU"/>
            </a:p>
          </p:txBody>
        </p:sp>
        <p:sp>
          <p:nvSpPr>
            <p:cNvPr id="6164" name="Oval 20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chemeClr val="accent2">
                    <a:gamma/>
                    <a:shade val="0"/>
                    <a:invGamma/>
                  </a:schemeClr>
                </a:gs>
                <a:gs pos="100000">
                  <a:schemeClr val="accent2"/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ru-RU"/>
            </a:p>
          </p:txBody>
        </p:sp>
        <p:sp>
          <p:nvSpPr>
            <p:cNvPr id="6165" name="Oval 21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ru-RU"/>
            </a:p>
          </p:txBody>
        </p:sp>
        <p:sp>
          <p:nvSpPr>
            <p:cNvPr id="6166" name="Oval 22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chemeClr val="accent2"/>
                </a:gs>
                <a:gs pos="100000">
                  <a:schemeClr val="accent2">
                    <a:gamma/>
                    <a:shade val="48627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ru-RU"/>
            </a:p>
          </p:txBody>
        </p:sp>
      </p:grpSp>
      <p:grpSp>
        <p:nvGrpSpPr>
          <p:cNvPr id="4" name="Group 23"/>
          <p:cNvGrpSpPr>
            <a:grpSpLocks/>
          </p:cNvGrpSpPr>
          <p:nvPr/>
        </p:nvGrpSpPr>
        <p:grpSpPr bwMode="auto">
          <a:xfrm>
            <a:off x="2143919" y="3230562"/>
            <a:ext cx="381000" cy="381000"/>
            <a:chOff x="2078" y="1680"/>
            <a:chExt cx="1615" cy="1615"/>
          </a:xfrm>
        </p:grpSpPr>
        <p:sp>
          <p:nvSpPr>
            <p:cNvPr id="6168" name="Oval 24"/>
            <p:cNvSpPr>
              <a:spLocks noChangeArrowheads="1"/>
            </p:cNvSpPr>
            <p:nvPr/>
          </p:nvSpPr>
          <p:spPr bwMode="gray">
            <a:xfrm>
              <a:off x="2078" y="1680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46275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57150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169" name="Oval 25"/>
            <p:cNvSpPr>
              <a:spLocks noChangeArrowheads="1"/>
            </p:cNvSpPr>
            <p:nvPr/>
          </p:nvSpPr>
          <p:spPr bwMode="gray">
            <a:xfrm>
              <a:off x="2170" y="1771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63529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63529"/>
                    <a:invGamma/>
                  </a:srgbClr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170" name="Oval 26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ru-RU"/>
            </a:p>
          </p:txBody>
        </p:sp>
        <p:sp>
          <p:nvSpPr>
            <p:cNvPr id="6171" name="Oval 27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ru-RU"/>
            </a:p>
          </p:txBody>
        </p:sp>
        <p:sp>
          <p:nvSpPr>
            <p:cNvPr id="6172" name="Oval 28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ru-RU"/>
            </a:p>
          </p:txBody>
        </p:sp>
        <p:sp>
          <p:nvSpPr>
            <p:cNvPr id="6173" name="Oval 29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48627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ru-RU"/>
            </a:p>
          </p:txBody>
        </p:sp>
      </p:grpSp>
      <p:grpSp>
        <p:nvGrpSpPr>
          <p:cNvPr id="5" name="Group 30"/>
          <p:cNvGrpSpPr>
            <a:grpSpLocks/>
          </p:cNvGrpSpPr>
          <p:nvPr/>
        </p:nvGrpSpPr>
        <p:grpSpPr bwMode="auto">
          <a:xfrm>
            <a:off x="2067719" y="4068762"/>
            <a:ext cx="381000" cy="381000"/>
            <a:chOff x="2078" y="1680"/>
            <a:chExt cx="1615" cy="1615"/>
          </a:xfrm>
        </p:grpSpPr>
        <p:sp>
          <p:nvSpPr>
            <p:cNvPr id="6175" name="Oval 31"/>
            <p:cNvSpPr>
              <a:spLocks noChangeArrowheads="1"/>
            </p:cNvSpPr>
            <p:nvPr/>
          </p:nvSpPr>
          <p:spPr bwMode="gray">
            <a:xfrm>
              <a:off x="2078" y="1680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46275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57150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176" name="Oval 32"/>
            <p:cNvSpPr>
              <a:spLocks noChangeArrowheads="1"/>
            </p:cNvSpPr>
            <p:nvPr/>
          </p:nvSpPr>
          <p:spPr bwMode="gray">
            <a:xfrm>
              <a:off x="2170" y="1771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63529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63529"/>
                    <a:invGamma/>
                  </a:srgbClr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177" name="Oval 33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ru-RU"/>
            </a:p>
          </p:txBody>
        </p:sp>
        <p:sp>
          <p:nvSpPr>
            <p:cNvPr id="6178" name="Oval 34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rgbClr val="8D67E1">
                    <a:gamma/>
                    <a:shade val="0"/>
                    <a:invGamma/>
                  </a:srgbClr>
                </a:gs>
                <a:gs pos="100000">
                  <a:srgbClr val="8D67E1"/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ru-RU"/>
            </a:p>
          </p:txBody>
        </p:sp>
        <p:sp>
          <p:nvSpPr>
            <p:cNvPr id="6179" name="Oval 35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ru-RU"/>
            </a:p>
          </p:txBody>
        </p:sp>
        <p:sp>
          <p:nvSpPr>
            <p:cNvPr id="6180" name="Oval 36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chemeClr val="folHlink"/>
                </a:gs>
                <a:gs pos="100000">
                  <a:schemeClr val="folHlink">
                    <a:gamma/>
                    <a:shade val="48627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ru-RU"/>
            </a:p>
          </p:txBody>
        </p:sp>
      </p:grpSp>
      <p:grpSp>
        <p:nvGrpSpPr>
          <p:cNvPr id="6" name="Group 37"/>
          <p:cNvGrpSpPr>
            <a:grpSpLocks/>
          </p:cNvGrpSpPr>
          <p:nvPr/>
        </p:nvGrpSpPr>
        <p:grpSpPr bwMode="auto">
          <a:xfrm>
            <a:off x="1693069" y="4843462"/>
            <a:ext cx="355600" cy="381000"/>
            <a:chOff x="2078" y="1680"/>
            <a:chExt cx="1615" cy="1615"/>
          </a:xfrm>
        </p:grpSpPr>
        <p:sp>
          <p:nvSpPr>
            <p:cNvPr id="6182" name="Oval 38"/>
            <p:cNvSpPr>
              <a:spLocks noChangeArrowheads="1"/>
            </p:cNvSpPr>
            <p:nvPr/>
          </p:nvSpPr>
          <p:spPr bwMode="gray">
            <a:xfrm>
              <a:off x="2078" y="1680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46275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57150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183" name="Oval 39"/>
            <p:cNvSpPr>
              <a:spLocks noChangeArrowheads="1"/>
            </p:cNvSpPr>
            <p:nvPr/>
          </p:nvSpPr>
          <p:spPr bwMode="gray">
            <a:xfrm>
              <a:off x="2170" y="1771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63529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63529"/>
                    <a:invGamma/>
                  </a:srgbClr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184" name="Oval 40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ru-RU"/>
            </a:p>
          </p:txBody>
        </p:sp>
        <p:sp>
          <p:nvSpPr>
            <p:cNvPr id="6185" name="Oval 41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rgbClr val="E35E23">
                    <a:gamma/>
                    <a:shade val="0"/>
                    <a:invGamma/>
                  </a:srgbClr>
                </a:gs>
                <a:gs pos="100000">
                  <a:srgbClr val="E35E23"/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ru-RU"/>
            </a:p>
          </p:txBody>
        </p:sp>
        <p:sp>
          <p:nvSpPr>
            <p:cNvPr id="6186" name="Oval 42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ru-RU"/>
            </a:p>
          </p:txBody>
        </p:sp>
        <p:sp>
          <p:nvSpPr>
            <p:cNvPr id="6187" name="Oval 43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rgbClr val="E35E23"/>
                </a:gs>
                <a:gs pos="100000">
                  <a:srgbClr val="E35E23">
                    <a:gamma/>
                    <a:shade val="48627"/>
                    <a:invGamma/>
                  </a:srgb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ru-RU"/>
            </a:p>
          </p:txBody>
        </p:sp>
      </p:grpSp>
      <p:sp>
        <p:nvSpPr>
          <p:cNvPr id="6188" name="Text Box 44"/>
          <p:cNvSpPr txBox="1">
            <a:spLocks noChangeArrowheads="1"/>
          </p:cNvSpPr>
          <p:nvPr/>
        </p:nvSpPr>
        <p:spPr bwMode="black">
          <a:xfrm>
            <a:off x="228600" y="3276600"/>
            <a:ext cx="1371600" cy="52322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2800" b="1" dirty="0" smtClean="0"/>
              <a:t>Метод </a:t>
            </a:r>
            <a:endParaRPr lang="ru-RU" sz="2800" dirty="0"/>
          </a:p>
        </p:txBody>
      </p:sp>
      <p:sp>
        <p:nvSpPr>
          <p:cNvPr id="46" name="AutoShape 8"/>
          <p:cNvSpPr>
            <a:spLocks noChangeArrowheads="1"/>
          </p:cNvSpPr>
          <p:nvPr/>
        </p:nvSpPr>
        <p:spPr bwMode="gray">
          <a:xfrm>
            <a:off x="1066800" y="5562600"/>
            <a:ext cx="4419600" cy="508000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28575" algn="ctr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ru-RU" b="1" dirty="0" smtClean="0">
                <a:hlinkClick r:id="rId7" action="ppaction://hlinkfile"/>
              </a:rPr>
              <a:t>по организации деятельности</a:t>
            </a:r>
            <a:endParaRPr lang="en-US" b="1" dirty="0"/>
          </a:p>
        </p:txBody>
      </p:sp>
      <p:grpSp>
        <p:nvGrpSpPr>
          <p:cNvPr id="47" name="Group 9"/>
          <p:cNvGrpSpPr>
            <a:grpSpLocks/>
          </p:cNvGrpSpPr>
          <p:nvPr/>
        </p:nvGrpSpPr>
        <p:grpSpPr bwMode="auto">
          <a:xfrm>
            <a:off x="749300" y="5651500"/>
            <a:ext cx="381000" cy="381000"/>
            <a:chOff x="2078" y="1680"/>
            <a:chExt cx="1615" cy="1615"/>
          </a:xfrm>
        </p:grpSpPr>
        <p:sp>
          <p:nvSpPr>
            <p:cNvPr id="48" name="Oval 10"/>
            <p:cNvSpPr>
              <a:spLocks noChangeArrowheads="1"/>
            </p:cNvSpPr>
            <p:nvPr/>
          </p:nvSpPr>
          <p:spPr bwMode="gray">
            <a:xfrm>
              <a:off x="2078" y="1680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46275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57150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9" name="Oval 11"/>
            <p:cNvSpPr>
              <a:spLocks noChangeArrowheads="1"/>
            </p:cNvSpPr>
            <p:nvPr/>
          </p:nvSpPr>
          <p:spPr bwMode="gray">
            <a:xfrm>
              <a:off x="2170" y="1771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63529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63529"/>
                    <a:invGamma/>
                  </a:srgbClr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0" name="Oval 12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ru-RU"/>
            </a:p>
          </p:txBody>
        </p:sp>
        <p:sp>
          <p:nvSpPr>
            <p:cNvPr id="51" name="Oval 13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0"/>
                    <a:invGamma/>
                  </a:schemeClr>
                </a:gs>
                <a:gs pos="100000">
                  <a:schemeClr val="hlink"/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ru-RU"/>
            </a:p>
          </p:txBody>
        </p:sp>
        <p:sp>
          <p:nvSpPr>
            <p:cNvPr id="52" name="Oval 14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ru-RU"/>
            </a:p>
          </p:txBody>
        </p:sp>
        <p:sp>
          <p:nvSpPr>
            <p:cNvPr id="53" name="Oval 15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chemeClr val="hlink"/>
                </a:gs>
                <a:gs pos="100000">
                  <a:schemeClr val="hlink">
                    <a:gamma/>
                    <a:shade val="48627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ru-RU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0"/>
          <a:ext cx="9144000" cy="6913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5000"/>
                <a:gridCol w="4953000"/>
                <a:gridCol w="2286000"/>
              </a:tblGrid>
              <a:tr h="228600">
                <a:tc>
                  <a:txBody>
                    <a:bodyPr/>
                    <a:lstStyle/>
                    <a:p>
                      <a:pPr algn="ctr"/>
                      <a:r>
                        <a:rPr lang="ru-RU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Этап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Содержание этапа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ИКТ</a:t>
                      </a:r>
                      <a:endParaRPr lang="ru-RU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Организационный момент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Приветствие учащихся.</a:t>
                      </a:r>
                      <a:endParaRPr lang="ru-RU" sz="12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Проверка готовности учащихся к уроку</a:t>
                      </a:r>
                    </a:p>
                    <a:p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Постановка цели урока 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2" action="ppaction://hlinkfile"/>
                        </a:rPr>
                        <a:t>Музыка Бетховена</a:t>
                      </a:r>
                      <a:endParaRPr lang="ru-RU" sz="12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1200" dirty="0"/>
                    </a:p>
                  </a:txBody>
                  <a:tcPr/>
                </a:tc>
              </a:tr>
              <a:tr h="878840">
                <a:tc>
                  <a:txBody>
                    <a:bodyPr/>
                    <a:lstStyle/>
                    <a:p>
                      <a:pPr algn="ctr"/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Ассоциативно-интуитивный этап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Введение участников в проблемную ситуацию с целью создания личностного отношения к предмету обсуждения. Метод активизации ассоциативных связей.</a:t>
                      </a:r>
                    </a:p>
                    <a:p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Предлагается задание «вокруг» слов.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3" action="ppaction://hlinkfile"/>
                        </a:rPr>
                        <a:t>Текст на  интерактивной доске</a:t>
                      </a:r>
                      <a:endParaRPr lang="ru-RU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4" action="ppaction://hlinkfile"/>
                        </a:rPr>
                        <a:t>Задание «вокруг» слов</a:t>
                      </a:r>
                      <a:endParaRPr lang="ru-RU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Этап </a:t>
                      </a: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установления лексического значения слова (по лингвистическим словарям, по энциклопедическим словарям – общим и специальным).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Запишите, как понимаете смысл  слов (культура, свобода, прагматизм, душа/дух), исходя из </a:t>
                      </a:r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личного</a:t>
                      </a: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опыта (если испытываете затруднения, обратитесь к словарям).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5" action="ppaction://hlinkfile"/>
                        </a:rPr>
                        <a:t>Текст на  интерактивной доске</a:t>
                      </a:r>
                      <a:endParaRPr lang="ru-RU" sz="1200" dirty="0" smtClean="0"/>
                    </a:p>
                    <a:p>
                      <a:pPr algn="ctr"/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  </a:t>
                      </a: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6"/>
                        </a:rPr>
                        <a:t>«</a:t>
                      </a:r>
                      <a:r>
                        <a:rPr lang="ru-RU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6"/>
                        </a:rPr>
                        <a:t>Грамота.ру</a:t>
                      </a: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6"/>
                        </a:rPr>
                        <a:t>» </a:t>
                      </a: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algn="ctr"/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7"/>
                        </a:rPr>
                        <a:t> Мир энциклопедий</a:t>
                      </a:r>
                      <a:endParaRPr lang="ru-RU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ru-RU" sz="12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ru-RU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Этап текстовой/художественной коммуникации</a:t>
                      </a:r>
                      <a:endParaRPr lang="ru-R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Попробуем понять и определить позицию автора?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Позиция прагматиков, на ваш взгляд какова?</a:t>
                      </a:r>
                    </a:p>
                    <a:p>
                      <a:r>
                        <a:rPr lang="ru-RU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Дайте оценку позиции автора и позиции прагматиков.</a:t>
                      </a:r>
                      <a:endParaRPr lang="ru-RU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8" action="ppaction://hlinkfile"/>
                        </a:rPr>
                        <a:t>Позиция автора</a:t>
                      </a:r>
                      <a:endParaRPr lang="ru-RU" sz="1200" dirty="0" smtClean="0"/>
                    </a:p>
                    <a:p>
                      <a:pPr algn="ctr"/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9" action="ppaction://hlinkfile"/>
                        </a:rPr>
                        <a:t>Позиция прагматиков</a:t>
                      </a:r>
                    </a:p>
                    <a:p>
                      <a:pPr algn="ctr"/>
                      <a:r>
                        <a:rPr lang="ru-RU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10" action="ppaction://hlinkfile"/>
                        </a:rPr>
                        <a:t>Оценка позиций</a:t>
                      </a:r>
                      <a:endParaRPr lang="ru-RU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Этап индивидуального  речевого </a:t>
                      </a:r>
                      <a:r>
                        <a:rPr lang="ru-RU" sz="12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смыслотворчества</a:t>
                      </a:r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Результаты общего обсуждения представляются в виде записи  в рабочих папках. Создание  речевого суждения на основе данного  текста как результат моделирования  личностного взгляда на базе философского и художественного  материала урока.</a:t>
                      </a:r>
                    </a:p>
                    <a:p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Процесс поиска ответов, сверка нового знания с литературным  источником. </a:t>
                      </a:r>
                    </a:p>
                    <a:p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Внутреннее осознание участником неполноты или несоответствия своего старого знания новому по данной  проблеме.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hlinkClick r:id="rId11" action="ppaction://hlinkfile"/>
                        </a:rPr>
                        <a:t>Текст на интерактивной доске</a:t>
                      </a:r>
                      <a:endParaRPr lang="ru-RU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Этап закрепления знаний по теме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Написание собственного речевого высказывания: «Душа обязана трудиться?»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Рефлексия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Задание: ответьте на вопрос «Что было непонятно до знакомства с темой, что осталось непонятным после её изучения»?  Что будете делать с тем, что не поняли?</a:t>
                      </a:r>
                    </a:p>
                    <a:p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Учащимся предлагается составить </a:t>
                      </a:r>
                      <a:r>
                        <a:rPr lang="ru-RU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синквейн</a:t>
                      </a: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«Душа»</a:t>
                      </a:r>
                      <a:endParaRPr lang="ru-RU" sz="12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Возможность вернуться  к материалам урока, используя  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flash</a:t>
                      </a: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диск,  интернет</a:t>
                      </a:r>
                      <a:endParaRPr lang="ru-RU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Итоги урока, </a:t>
                      </a:r>
                    </a:p>
                    <a:p>
                      <a:pPr algn="ctr"/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домашнее задание</a:t>
                      </a:r>
                      <a:endParaRPr lang="ru-RU" sz="1200" b="1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Спасибо за внимание!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253</TotalTime>
  <Words>344</Words>
  <PresentationFormat>Экран (4:3)</PresentationFormat>
  <Paragraphs>60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Office Theme</vt:lpstr>
      <vt:lpstr>«Душа обязана трудиться…» (Н. Заболоцкий)</vt:lpstr>
      <vt:lpstr>Слайд 2</vt:lpstr>
      <vt:lpstr>Слайд 3</vt:lpstr>
      <vt:lpstr>Слайд 4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«Душа обязана трудиться…» (Н. Заболоцкий)</dc:title>
  <dc:creator>Антонио</dc:creator>
  <cp:lastModifiedBy>Антонио</cp:lastModifiedBy>
  <cp:revision>78</cp:revision>
  <dcterms:created xsi:type="dcterms:W3CDTF">2000-02-08T08:33:54Z</dcterms:created>
  <dcterms:modified xsi:type="dcterms:W3CDTF">2000-02-12T17:28:25Z</dcterms:modified>
</cp:coreProperties>
</file>