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8" r:id="rId2"/>
    <p:sldId id="257" r:id="rId3"/>
    <p:sldId id="268" r:id="rId4"/>
    <p:sldId id="269" r:id="rId5"/>
    <p:sldId id="278" r:id="rId6"/>
    <p:sldId id="270" r:id="rId7"/>
    <p:sldId id="271" r:id="rId8"/>
    <p:sldId id="272" r:id="rId9"/>
    <p:sldId id="273" r:id="rId10"/>
    <p:sldId id="260" r:id="rId11"/>
    <p:sldId id="279" r:id="rId12"/>
    <p:sldId id="280" r:id="rId13"/>
    <p:sldId id="281" r:id="rId14"/>
    <p:sldId id="261" r:id="rId15"/>
    <p:sldId id="282" r:id="rId16"/>
    <p:sldId id="283" r:id="rId17"/>
    <p:sldId id="284" r:id="rId18"/>
    <p:sldId id="285" r:id="rId19"/>
    <p:sldId id="286" r:id="rId20"/>
    <p:sldId id="262" r:id="rId21"/>
    <p:sldId id="287" r:id="rId22"/>
    <p:sldId id="288" r:id="rId23"/>
    <p:sldId id="263" r:id="rId24"/>
    <p:sldId id="289" r:id="rId25"/>
    <p:sldId id="290" r:id="rId26"/>
    <p:sldId id="264" r:id="rId27"/>
    <p:sldId id="26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E2924-15FF-489C-B7DB-BB1AA185FE89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4C9F3-42A8-4A3E-8DD1-AF4C8BB2C7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52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1%8B%D0%B6%D0%BD%D1%8B%D0%B9_%D1%81%D0%BF%D0%BE%D1%80%D1%82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%D0%9B%D1%8B%D0%B6%D0%B8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0%D0%BD%D0%BD%D1%8B%D0%B9_%D1%81%D0%BF%D0%BE%D1%80%D1%8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E%D0%B1_(%D1%81%D0%B0%D0%BD%D0%B8)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B%D0%B8%D0%BC%D0%BF%D0%B8%D0%B9%D1%81%D0%BA%D0%B8%D0%B5_%D0%B8%D0%B3%D1%80%D1%8B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ru.wikipedia.org/wiki/%D0%A1%D0%B0%D0%BD%D0%B8" TargetMode="External"/><Relationship Id="rId4" Type="http://schemas.openxmlformats.org/officeDocument/2006/relationships/hyperlink" Target="https://ru.wikipedia.org/wiki/%D0%9B%D0%B5%D0%B4" TargetMode="Externa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1%8B%D0%B6%D0%BA%D0%B8_%D0%B2_%D1%84%D0%B8%D0%B3%D1%83%D1%80%D0%BD%D0%BE%D0%BC_%D0%BA%D0%B0%D1%82%D0%B0%D0%BD%D0%B8%D0%B8" TargetMode="External"/><Relationship Id="rId3" Type="http://schemas.openxmlformats.org/officeDocument/2006/relationships/hyperlink" Target="https://ru.wikipedia.org/wiki/%D0%9A%D0%BE%D0%BD%D1%8C%D0%BA%D0%B8" TargetMode="External"/><Relationship Id="rId7" Type="http://schemas.openxmlformats.org/officeDocument/2006/relationships/hyperlink" Target="https://ru.wikipedia.org/wiki/%D0%92%D1%80%D0%B0%D1%89%D0%B5%D0%BD%D0%B8%D1%8F_%D0%B2_%D1%84%D0%B8%D0%B3%D1%83%D1%80%D0%BD%D0%BE%D0%BC_%D0%BA%D0%B0%D1%82%D0%B0%D0%BD%D0%B8%D0%B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B%D1%91%D0%B4" TargetMode="External"/><Relationship Id="rId11" Type="http://schemas.openxmlformats.org/officeDocument/2006/relationships/hyperlink" Target="https://ru.wikipedia.org/wiki/%D0%9C%D1%83%D0%B7%D1%8B%D0%BA%D0%B0" TargetMode="External"/><Relationship Id="rId5" Type="http://schemas.openxmlformats.org/officeDocument/2006/relationships/hyperlink" Target="https://ru.wikipedia.org/wiki/%D0%A4%D0%B8%D0%B3%D1%83%D1%80%D0%BD%D1%8B%D0%B5_%D0%BA%D0%BE%D0%BD%D1%8C%D0%BA%D0%B8" TargetMode="External"/><Relationship Id="rId10" Type="http://schemas.openxmlformats.org/officeDocument/2006/relationships/hyperlink" Target="https://ru.wikipedia.org/wiki/%D0%9F%D0%BE%D0%B4%D0%B4%D0%B5%D1%80%D0%B6%D0%BA%D0%B8_%D0%B2_%D1%84%D0%B8%D0%B3%D1%83%D1%80%D0%BD%D0%BE%D0%BC_%D0%BA%D0%B0%D1%82%D0%B0%D0%BD%D0%B8%D0%B8" TargetMode="External"/><Relationship Id="rId4" Type="http://schemas.openxmlformats.org/officeDocument/2006/relationships/hyperlink" Target="https://ru.wikipedia.org/wiki/%D0%92%D0%B8%D0%B4%D1%8B_%D1%81%D0%BF%D0%BE%D1%80%D1%82%D0%B0" TargetMode="External"/><Relationship Id="rId9" Type="http://schemas.openxmlformats.org/officeDocument/2006/relationships/hyperlink" Target="https://ru.wikipedia.org/wiki/%D0%A8%D0%B0%D0%B3%D0%B8_%D0%B2_%D1%84%D0%B8%D0%B3%D1%83%D1%80%D0%BD%D0%BE%D0%BC_%D0%BA%D0%B0%D1%82%D0%B0%D0%BD%D0%B8%D0%B8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8%D0%B4_%D1%81%D0%BF%D0%BE%D1%80%D1%82%D0%B0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ru.wikipedia.org/wiki/%D0%A8%D0%BE%D1%80%D1%82-%D1%82%D1%80%D0%B5%D0%BA" TargetMode="External"/><Relationship Id="rId4" Type="http://schemas.openxmlformats.org/officeDocument/2006/relationships/hyperlink" Target="https://ru.wikipedia.org/wiki/%D0%9A%D0%BE%D0%BD%D1%8C%D0%BA%D0%B8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D%D1%8C%D0%BA%D0%BE%D0%B1%D0%B5%D0%B6%D0%BD%D1%8B%D0%B9_%D1%81%D0%BF%D0%BE%D1%80%D1%82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B%D1%8E%D1%88%D0%BA%D0%B0" TargetMode="External"/><Relationship Id="rId3" Type="http://schemas.openxmlformats.org/officeDocument/2006/relationships/hyperlink" Target="https://ru.wikipedia.org/wiki/%D0%9A%D0%BE%D0%BC%D0%B0%D0%BD%D0%B4%D0%B0" TargetMode="External"/><Relationship Id="rId7" Type="http://schemas.openxmlformats.org/officeDocument/2006/relationships/hyperlink" Target="https://ru.wikipedia.org/wiki/%D0%A8%D0%B0%D0%B9%D0%B1%D0%B0_(%D1%85%D0%BE%D0%BA%D0%BA%D0%B5%D0%B9_%D1%81_%D1%88%D0%B0%D0%B9%D0%B1%D0%BE%D0%B9)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A%D0%BE%D0%BD%D1%8C%D0%BA%D0%B8" TargetMode="External"/><Relationship Id="rId5" Type="http://schemas.openxmlformats.org/officeDocument/2006/relationships/hyperlink" Target="https://ru.wikipedia.org/wiki/%D0%9B%D1%91%D0%B4" TargetMode="External"/><Relationship Id="rId4" Type="http://schemas.openxmlformats.org/officeDocument/2006/relationships/hyperlink" Target="https://ru.wikipedia.org/wiki/%D0%A1%D0%BF%D0%BE%D1%80%D1%82%D0%B8%D0%B2%D0%BD%D0%B0%D1%8F_%D0%B8%D0%B3%D1%80%D0%B0" TargetMode="External"/><Relationship Id="rId9" Type="http://schemas.openxmlformats.org/officeDocument/2006/relationships/hyperlink" Target="https://ru.wikipedia.org/wiki/%D0%92%D0%BE%D1%80%D0%BE%D1%82%D0%B0_(%D1%81%D0%BF%D0%BE%D1%80%D1%82)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D%D1%8C%D0%BA%D0%B8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%D0%9A%D0%BB%D1%8E%D1%88%D0%BA%D0%B0_(%D1%85%D0%BE%D0%BA%D0%BA%D0%B5%D0%B9_%D1%81_%D0%BC%D1%8F%D1%87%D0%BE%D0%BC)" TargetMode="External"/></Relationships>
</file>

<file path=ppt/notesSlides/_rels/notes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0%B5%D1%85%D0%B8%D1%8F" TargetMode="External"/><Relationship Id="rId3" Type="http://schemas.openxmlformats.org/officeDocument/2006/relationships/hyperlink" Target="https://ru.wikipedia.org/wiki/%D0%A5%D0%BE%D0%BA%D0%BA%D0%B5%D0%B9" TargetMode="External"/><Relationship Id="rId7" Type="http://schemas.openxmlformats.org/officeDocument/2006/relationships/hyperlink" Target="https://ru.wikipedia.org/wiki/%D0%A1%D0%A8%D0%90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A8%D0%B2%D0%B5%D1%86%D0%B8%D1%8F" TargetMode="External"/><Relationship Id="rId5" Type="http://schemas.openxmlformats.org/officeDocument/2006/relationships/hyperlink" Target="https://ru.wikipedia.org/wiki/%D0%A4%D0%B8%D0%BD%D0%BB%D1%8F%D0%BD%D0%B4%D0%B8%D1%8F" TargetMode="External"/><Relationship Id="rId4" Type="http://schemas.openxmlformats.org/officeDocument/2006/relationships/hyperlink" Target="https://ru.wikipedia.org/wiki/%D0%9A%D0%B0%D0%BD%D0%B0%D0%B4%D0%B0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8%D0%B4%D1%8B_%D1%81%D0%BF%D0%BE%D1%80%D1%82%D0%B0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1%8B%D0%B6%D0%BD%D0%BE%D0%B5_%D0%B4%D0%B2%D0%BE%D0%B5%D0%B1%D0%BE%D1%80%D1%8C%D0%B5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ru.wikipedia.org/wiki/%D0%9B%D1%8B%D0%B6%D0%BD%D1%8B%D0%B5_%D0%B3%D0%BE%D0%BD%D0%BA%D0%B8" TargetMode="External"/><Relationship Id="rId4" Type="http://schemas.openxmlformats.org/officeDocument/2006/relationships/hyperlink" Target="https://ru.wikipedia.org/wiki/%D0%9F%D1%80%D1%8B%D0%B6%D0%BA%D0%B8_%D0%BD%D0%B0_%D0%BB%D1%8B%D0%B6%D0%B0%D1%85_%D1%81_%D1%82%D1%80%D0%B0%D0%BC%D0%BF%D0%BB%D0%B8%D0%BD%D0%B0" TargetMode="External"/></Relationships>
</file>

<file path=ppt/notesSlides/_rels/notes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5%D0%BE%D0%BA%D0%BA%D0%B5%D0%B9%D0%BD%D1%8B%D0%B5_%D0%BA%D0%BE%D0%BD%D1%8C%D0%BA%D0%B8" TargetMode="External"/><Relationship Id="rId3" Type="http://schemas.openxmlformats.org/officeDocument/2006/relationships/hyperlink" Target="https://ru.wikipedia.org/wiki/%D0%9A%D0%BE%D0%BC%D0%B0%D0%BD%D0%B4%D0%BD%D1%8B%D0%B5_%D0%B2%D0%B8%D0%B4%D1%8B_%D1%81%D0%BF%D0%BE%D1%80%D1%82%D0%B0" TargetMode="External"/><Relationship Id="rId7" Type="http://schemas.openxmlformats.org/officeDocument/2006/relationships/hyperlink" Target="https://ru.wikipedia.org/wiki/%D0%9A%D0%BB%D1%8E%D1%88%D0%BA%D0%B0_(%D1%85%D0%BE%D0%BA%D0%BA%D0%B5%D0%B9_%D1%81_%D1%88%D0%B0%D0%B9%D0%B1%D0%BE%D0%B9)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A8%D0%B0%D0%B9%D0%B1%D0%B0_(%D1%85%D0%BE%D0%BA%D0%BA%D0%B5%D0%B9)" TargetMode="External"/><Relationship Id="rId5" Type="http://schemas.openxmlformats.org/officeDocument/2006/relationships/hyperlink" Target="https://ru.wikipedia.org/wiki/%D0%A4%D0%BB%D0%BE%D1%80%D0%B1%D0%BE%D0%BB" TargetMode="External"/><Relationship Id="rId4" Type="http://schemas.openxmlformats.org/officeDocument/2006/relationships/hyperlink" Target="https://ru.wikipedia.org/wiki/%D0%A5%D0%BE%D0%BA%D0%BA%D0%B5%D0%B9_%D1%81_%D1%88%D0%B0%D0%B9%D0%B1%D0%BE%D0%B9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E%D1%80%D1%82%D0%B8%D0%B2%D0%BD%D0%B0%D1%8F_%D0%B8%D0%B3%D1%80%D0%B0" TargetMode="External"/><Relationship Id="rId7" Type="http://schemas.openxmlformats.org/officeDocument/2006/relationships/hyperlink" Target="https://ru.wikipedia.org/w/index.php?title=%D0%94%D0%BE%D0%BC_(%D0%BA%D1%91%D1%80%D0%BB%D0%B8%D0%BD%D0%B3)&amp;action=edit&amp;redlink=1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/index.php?title=%D0%9A%D0%B0%D0%BC%D0%B5%D0%BD%D1%8C_(%D0%BA%D1%91%D1%80%D0%BB%D0%B8%D0%BD%D0%B3)&amp;action=edit&amp;redlink=1" TargetMode="External"/><Relationship Id="rId5" Type="http://schemas.openxmlformats.org/officeDocument/2006/relationships/hyperlink" Target="https://ru.wikipedia.org/wiki/%D0%93%D1%80%D0%B0%D0%BD%D0%B8%D1%82" TargetMode="External"/><Relationship Id="rId4" Type="http://schemas.openxmlformats.org/officeDocument/2006/relationships/hyperlink" Target="https://ru.wikipedia.org/wiki/%D0%9B%D1%91%D0%B4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0%D1%80%D1%83%D1%81%D0%BD%D1%8B%D0%B9_%D1%81%D0%BF%D0%BE%D1%80%D1%82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E%D1%80%D1%82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ru.wikipedia.org/wiki/%D0%9F%D0%B0%D1%80%D1%83%D1%81%D0%BD%D0%B0%D1%8F_%D0%BB%D1%8B%D0%B6%D0%B0" TargetMode="External"/><Relationship Id="rId4" Type="http://schemas.openxmlformats.org/officeDocument/2006/relationships/hyperlink" Target="https://ru.wikipedia.org/wiki/%D0%9F%D0%B0%D1%80%D1%83%D1%81" TargetMode="Externa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0%B9%D1%82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8%D0%BC%D0%BD%D0%B5%D0%B5_%D0%BF%D0%BB%D0%B0%D0%B2%D0%B0%D0%BD%D0%B8%D0%B5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ru.wikipedia.org/w/index.php?title=%D0%97%D0%B8%D0%BC%D0%BD%D0%B8%D0%B9_%D1%82%D1%80%D0%B8%D0%B0%D1%82%D0%BB%D0%BE%D0%BD&amp;action=edit&amp;redlink=1" TargetMode="External"/><Relationship Id="rId4" Type="http://schemas.openxmlformats.org/officeDocument/2006/relationships/hyperlink" Target="https://ru.wikipedia.org/wiki/%D0%97%D0%B8%D0%BC%D0%BD%D1%8F%D1%8F_%D1%80%D1%8B%D0%B1%D0%B0%D0%BB%D0%BA%D0%B0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8%D0%B0%D1%82%D0%BB%D0%BE%D0%BD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u.wikipedia.org/wiki/%D0%9E%D0%BB%D0%B8%D0%BC%D0%BF%D0%B8%D0%B9%D1%81%D0%BA%D0%B8%D0%B9_%D0%B2%D0%B8%D0%B4_%D1%81%D0%BF%D0%BE%D1%80%D1%82%D0%B0" TargetMode="Externa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B%D0%BE%D1%83%D0%BF%D1%81%D1%82%D0%B0%D0%B9%D0%BB" TargetMode="External"/><Relationship Id="rId3" Type="http://schemas.openxmlformats.org/officeDocument/2006/relationships/hyperlink" Target="https://ru.wikipedia.org/wiki/%D0%9B%D1%8B%D0%B6%D0%BD%D1%8B%D0%B9_%D1%81%D0%BF%D0%BE%D1%80%D1%82" TargetMode="External"/><Relationship Id="rId7" Type="http://schemas.openxmlformats.org/officeDocument/2006/relationships/hyperlink" Target="https://ru.wikipedia.org/wiki/%D0%A5%D0%B0%D0%B2%D0%BF%D0%B0%D0%B9%D0%B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A1%D0%BA%D0%B8-%D0%BA%D1%80%D0%BE%D1%81%D1%81" TargetMode="External"/><Relationship Id="rId5" Type="http://schemas.openxmlformats.org/officeDocument/2006/relationships/hyperlink" Target="https://ru.wikipedia.org/wiki/%D0%9C%D0%BE%D0%B3%D1%83%D0%BB" TargetMode="External"/><Relationship Id="rId4" Type="http://schemas.openxmlformats.org/officeDocument/2006/relationships/hyperlink" Target="https://ru.wikipedia.org/w/index.php?title=%D0%9B%D1%8B%D0%B6%D0%BD%D0%B0%D1%8F_%D0%B0%D0%BA%D1%80%D0%BE%D0%B1%D0%B0%D1%82%D0%B8%D0%BA%D0%B0&amp;action=edit&amp;redlink=1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E%D1%80%D0%BD%D1%8B%D0%B5_%D0%BB%D1%8B%D0%B6%D0%B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B%D0%B8%D0%BC%D0%BF%D0%B8%D0%B9%D1%81%D0%BA%D0%B8%D0%B5_%D0%B2%D0%B8%D0%B4%D1%8B_%D1%81%D0%BF%D0%BE%D1%80%D1%82%D0%B0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ru.wikipedia.org/wiki/%D0%A1%D0%BD%D0%BE%D1%83%D0%B1%D0%BE%D1%80%D0%B4_(%D1%81%D0%BF%D0%BE%D1%80%D1%82%D0%B8%D0%B2%D0%BD%D1%8B%D0%B9_%D0%B8%D0%BD%D0%B2%D0%B5%D0%BD%D1%82%D0%B0%D1%80%D1%8C)" TargetMode="External"/><Relationship Id="rId4" Type="http://schemas.openxmlformats.org/officeDocument/2006/relationships/hyperlink" Target="https://ru.wikipedia.org/wiki/%D0%A1%D0%BA%D0%BB%D0%BE%D0%BD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0%B9%D1%8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8%D0%B4_%D1%81%D0%BF%D0%BE%D1%80%D1%82%D0%B0" TargetMode="External"/><Relationship Id="rId7" Type="http://schemas.openxmlformats.org/officeDocument/2006/relationships/hyperlink" Target="https://ru.wikipedia.org/wiki/%D0%9C%D0%B5%D1%81%D1%82%D0%BD%D0%BE%D1%81%D1%82%D1%8C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ru.wikipedia.org/wiki/%D0%9A%D0%BE%D0%BD%D1%82%D1%80%D0%BE%D0%BB%D1%8C%D0%BD%D1%8B%D0%B9_%D0%BF%D1%83%D0%BD%D0%BA%D1%82" TargetMode="External"/><Relationship Id="rId5" Type="http://schemas.openxmlformats.org/officeDocument/2006/relationships/hyperlink" Target="https://ru.wikipedia.org/wiki/%D0%9A%D0%BE%D0%BC%D0%BF%D0%B0%D1%81" TargetMode="External"/><Relationship Id="rId4" Type="http://schemas.openxmlformats.org/officeDocument/2006/relationships/hyperlink" Target="https://ru.wikipedia.org/wiki/%D0%A1%D0%BF%D0%BE%D1%80%D1%82%D0%B8%D0%B2%D0%BD%D0%B0%D1%8F_%D0%BA%D0%B0%D1%80%D1%82%D0%B0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B%D0%B8%D0%BC%D0%BF%D0%B8%D0%B9%D1%81%D0%BA%D0%B8%D0%B9_%D0%B2%D0%B8%D0%B4_%D1%81%D0%BF%D0%BE%D1%80%D1%82%D0%B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2800" dirty="0" smtClean="0">
                <a:hlinkClick r:id="rId3" tooltip="Лыжный спорт"/>
              </a:rPr>
              <a:t>Лыжный спорт</a:t>
            </a:r>
            <a:endParaRPr lang="ru-RU" sz="3200" dirty="0" smtClean="0"/>
          </a:p>
          <a:p>
            <a:pPr lvl="1"/>
            <a:r>
              <a:rPr lang="ru-RU" sz="2800" b="1" dirty="0" err="1" smtClean="0"/>
              <a:t>Лы́жные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го́нки</a:t>
            </a:r>
            <a:r>
              <a:rPr lang="ru-RU" sz="2800" dirty="0" smtClean="0"/>
              <a:t> — гонки на </a:t>
            </a:r>
            <a:r>
              <a:rPr lang="ru-RU" sz="2800" dirty="0" smtClean="0">
                <a:hlinkClick r:id="rId4" tooltip="Лыжи"/>
              </a:rPr>
              <a:t>лыжах</a:t>
            </a:r>
            <a:r>
              <a:rPr lang="ru-RU" sz="2800" dirty="0" smtClean="0"/>
              <a:t> на определённую дистанцию по специально подготовленной трассе среди лиц определённой категории (возрастной, половой и т. д.).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920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/>
              <a:t>Натурбан</a:t>
            </a:r>
            <a:r>
              <a:rPr lang="ru-RU" sz="2800" dirty="0" smtClean="0"/>
              <a:t> — дисциплина </a:t>
            </a:r>
            <a:r>
              <a:rPr lang="ru-RU" sz="2800" dirty="0" smtClean="0">
                <a:hlinkClick r:id="rId3" tooltip="Санный спорт"/>
              </a:rPr>
              <a:t>санного спорта</a:t>
            </a:r>
            <a:r>
              <a:rPr lang="ru-RU" sz="2800" dirty="0" smtClean="0"/>
              <a:t>, заключающаяся в спуске на скорость на санях по естественной трассе. Как и в спуске по искусственным (санно-бобслейным) трассам соревнования проводятся у мужчин на санях-одиночке и санях-двойке, у женщин на санях-одиночке.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252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 smtClean="0"/>
              <a:t>Бобсле́й</a:t>
            </a:r>
            <a:r>
              <a:rPr lang="ru-RU" sz="2800" dirty="0" smtClean="0"/>
              <a:t> — зимний олимпийский вид спорта, представляющий собой скоростной спуск с гор по специально оборудованным ледовым трассам на управляемых санях — </a:t>
            </a:r>
            <a:r>
              <a:rPr lang="ru-RU" sz="2800" dirty="0" smtClean="0">
                <a:hlinkClick r:id="rId3" tooltip="Боб (сани)"/>
              </a:rPr>
              <a:t>бобах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71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 smtClean="0"/>
              <a:t>Скелето́н</a:t>
            </a:r>
            <a:r>
              <a:rPr lang="ru-RU" sz="2800" dirty="0" smtClean="0"/>
              <a:t> — зимний </a:t>
            </a:r>
            <a:r>
              <a:rPr lang="ru-RU" sz="2800" dirty="0" smtClean="0">
                <a:hlinkClick r:id="rId3" tooltip="Олимпийские игры"/>
              </a:rPr>
              <a:t>олимпийский вид спорта</a:t>
            </a:r>
            <a:r>
              <a:rPr lang="ru-RU" sz="2800" dirty="0" smtClean="0"/>
              <a:t>, представляющий собой спуск по </a:t>
            </a:r>
            <a:r>
              <a:rPr lang="ru-RU" sz="2800" dirty="0" smtClean="0">
                <a:hlinkClick r:id="rId4" tooltip="Лед"/>
              </a:rPr>
              <a:t>ледяному</a:t>
            </a:r>
            <a:r>
              <a:rPr lang="ru-RU" sz="2800" dirty="0" smtClean="0"/>
              <a:t> жёлобу на </a:t>
            </a:r>
            <a:r>
              <a:rPr lang="ru-RU" sz="2800" dirty="0" err="1" smtClean="0"/>
              <a:t>двухполозьевых</a:t>
            </a:r>
            <a:r>
              <a:rPr lang="ru-RU" sz="2800" dirty="0" smtClean="0"/>
              <a:t> </a:t>
            </a:r>
            <a:r>
              <a:rPr lang="ru-RU" sz="2800" dirty="0" smtClean="0">
                <a:hlinkClick r:id="rId5" tooltip="Сани"/>
              </a:rPr>
              <a:t>санях</a:t>
            </a:r>
            <a:r>
              <a:rPr lang="ru-RU" sz="2800" dirty="0" smtClean="0"/>
              <a:t> на укрепленной раме, победитель которого определяется по сумме двух или четырёх заездов.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349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2800" dirty="0" smtClean="0">
                <a:hlinkClick r:id="rId3" tooltip="Коньки"/>
              </a:rPr>
              <a:t>Коньковые</a:t>
            </a:r>
            <a:r>
              <a:rPr lang="ru-RU" sz="2800" dirty="0" smtClean="0"/>
              <a:t> виды спорта</a:t>
            </a:r>
            <a:endParaRPr lang="ru-RU" sz="3200" dirty="0" smtClean="0"/>
          </a:p>
          <a:p>
            <a:pPr lvl="1"/>
            <a:r>
              <a:rPr lang="ru-RU" sz="2800" b="1" dirty="0" err="1" smtClean="0"/>
              <a:t>Фигу́рное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ката́ние</a:t>
            </a:r>
            <a:r>
              <a:rPr lang="ru-RU" sz="2800" dirty="0" smtClean="0"/>
              <a:t> — конькобежный </a:t>
            </a:r>
            <a:r>
              <a:rPr lang="ru-RU" sz="2800" dirty="0" smtClean="0">
                <a:hlinkClick r:id="rId4" tooltip="Виды спорта"/>
              </a:rPr>
              <a:t>вид спорта</a:t>
            </a:r>
            <a:r>
              <a:rPr lang="ru-RU" sz="2800" dirty="0" smtClean="0"/>
              <a:t>, относится к </a:t>
            </a:r>
            <a:r>
              <a:rPr lang="ru-RU" sz="2800" dirty="0" err="1" smtClean="0">
                <a:hlinkClick r:id="rId4" tooltip="Виды спорта"/>
              </a:rPr>
              <a:t>сложнокоординационным</a:t>
            </a:r>
            <a:r>
              <a:rPr lang="ru-RU" sz="2800" dirty="0" smtClean="0">
                <a:hlinkClick r:id="rId4" tooltip="Виды спорта"/>
              </a:rPr>
              <a:t> видам спорта</a:t>
            </a:r>
            <a:r>
              <a:rPr lang="ru-RU" sz="2800" dirty="0" smtClean="0"/>
              <a:t>. Основная идея заключается в передвижении спортсмена или пары спортсменов на </a:t>
            </a:r>
            <a:r>
              <a:rPr lang="ru-RU" sz="2800" dirty="0" smtClean="0">
                <a:hlinkClick r:id="rId5" tooltip="Фигурные коньки"/>
              </a:rPr>
              <a:t>коньках</a:t>
            </a:r>
            <a:r>
              <a:rPr lang="ru-RU" sz="2800" dirty="0" smtClean="0"/>
              <a:t> по </a:t>
            </a:r>
            <a:r>
              <a:rPr lang="ru-RU" sz="2800" dirty="0" smtClean="0">
                <a:hlinkClick r:id="rId6" tooltip="Лёд"/>
              </a:rPr>
              <a:t>льду</a:t>
            </a:r>
            <a:r>
              <a:rPr lang="ru-RU" sz="2800" dirty="0" smtClean="0"/>
              <a:t> с переменами направления скольжения и выполнением дополнительных элементов (</a:t>
            </a:r>
            <a:r>
              <a:rPr lang="ru-RU" sz="2800" dirty="0" err="1" smtClean="0">
                <a:hlinkClick r:id="rId7" tooltip="Вращения в фигурном катании"/>
              </a:rPr>
              <a:t>вращением</a:t>
            </a:r>
            <a:r>
              <a:rPr lang="ru-RU" sz="2800" dirty="0" err="1" smtClean="0"/>
              <a:t>,</a:t>
            </a:r>
            <a:r>
              <a:rPr lang="ru-RU" sz="2800" dirty="0" err="1" smtClean="0">
                <a:hlinkClick r:id="rId8" tooltip="Прыжки в фигурном катании"/>
              </a:rPr>
              <a:t>прыжками</a:t>
            </a:r>
            <a:r>
              <a:rPr lang="ru-RU" sz="2800" dirty="0" smtClean="0"/>
              <a:t>, </a:t>
            </a:r>
            <a:r>
              <a:rPr lang="ru-RU" sz="2800" dirty="0" smtClean="0">
                <a:hlinkClick r:id="rId9" tooltip="Шаги в фигурном катании"/>
              </a:rPr>
              <a:t>комбинаций шагов</a:t>
            </a:r>
            <a:r>
              <a:rPr lang="ru-RU" sz="2800" dirty="0" smtClean="0"/>
              <a:t>, </a:t>
            </a:r>
            <a:r>
              <a:rPr lang="ru-RU" sz="2800" dirty="0" smtClean="0">
                <a:hlinkClick r:id="rId10" tooltip="Поддержки в фигурном катании"/>
              </a:rPr>
              <a:t>поддержек</a:t>
            </a:r>
            <a:r>
              <a:rPr lang="ru-RU" sz="2800" dirty="0" smtClean="0"/>
              <a:t> и др.) под </a:t>
            </a:r>
            <a:r>
              <a:rPr lang="ru-RU" sz="2800" dirty="0" smtClean="0">
                <a:hlinkClick r:id="rId11" tooltip="Музыка"/>
              </a:rPr>
              <a:t>музыку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259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Конькобежный спорт</a:t>
            </a:r>
            <a:r>
              <a:rPr lang="ru-RU" dirty="0" smtClean="0"/>
              <a:t> или </a:t>
            </a:r>
            <a:r>
              <a:rPr lang="ru-RU" b="1" dirty="0" smtClean="0"/>
              <a:t>скоростной бег на коньках</a:t>
            </a:r>
            <a:r>
              <a:rPr lang="ru-RU" dirty="0" smtClean="0"/>
              <a:t> — </a:t>
            </a:r>
            <a:r>
              <a:rPr lang="ru-RU" dirty="0" smtClean="0">
                <a:hlinkClick r:id="rId3" tooltip="Вид спорта"/>
              </a:rPr>
              <a:t>вид спорта</a:t>
            </a:r>
            <a:r>
              <a:rPr lang="ru-RU" dirty="0" smtClean="0"/>
              <a:t>, в котором необходимо как можно быстрее на </a:t>
            </a:r>
            <a:r>
              <a:rPr lang="ru-RU" dirty="0" smtClean="0">
                <a:hlinkClick r:id="rId4" tooltip="Коньки"/>
              </a:rPr>
              <a:t>коньках</a:t>
            </a:r>
            <a:r>
              <a:rPr lang="ru-RU" dirty="0" smtClean="0"/>
              <a:t> преодолевать определённую дистанцию на ледовом стадионе по замкнутому кругу. Подразделяется на классический и </a:t>
            </a:r>
            <a:r>
              <a:rPr lang="ru-RU" dirty="0" smtClean="0">
                <a:hlinkClick r:id="rId5" tooltip="Шорт-трек"/>
              </a:rPr>
              <a:t>шорт-трек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69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/>
              <a:t>Шорт-трек</a:t>
            </a:r>
            <a:r>
              <a:rPr lang="ru-RU" sz="2800" dirty="0" smtClean="0"/>
              <a:t> — вид </a:t>
            </a:r>
            <a:r>
              <a:rPr lang="ru-RU" sz="2800" dirty="0" smtClean="0">
                <a:hlinkClick r:id="rId3" tooltip="Конькобежный спорт"/>
              </a:rPr>
              <a:t>конькобежного спорта</a:t>
            </a:r>
            <a:r>
              <a:rPr lang="ru-RU" sz="2800" dirty="0" smtClean="0"/>
              <a:t>. В соревнованиях несколько спортсменов (как правило 4—8: чем больше дистанция, тем больше спортсменов в забеге) одновременно катаются по овальной ледовой дорожке длиной 111,12 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80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/>
              <a:t>Хокке́й</a:t>
            </a:r>
            <a:r>
              <a:rPr lang="ru-RU" b="1" dirty="0" smtClean="0"/>
              <a:t> с </a:t>
            </a:r>
            <a:r>
              <a:rPr lang="ru-RU" b="1" dirty="0" err="1" smtClean="0"/>
              <a:t>ша́йбой</a:t>
            </a:r>
            <a:r>
              <a:rPr lang="ru-RU" dirty="0" smtClean="0"/>
              <a:t>  — </a:t>
            </a:r>
            <a:r>
              <a:rPr lang="ru-RU" dirty="0" smtClean="0">
                <a:hlinkClick r:id="rId3" tooltip="Команда"/>
              </a:rPr>
              <a:t>командная</a:t>
            </a:r>
            <a:r>
              <a:rPr lang="ru-RU" dirty="0" smtClean="0"/>
              <a:t> </a:t>
            </a:r>
            <a:r>
              <a:rPr lang="ru-RU" dirty="0" smtClean="0">
                <a:hlinkClick r:id="rId4" tooltip="Спортивная игра"/>
              </a:rPr>
              <a:t>спортивная игра</a:t>
            </a:r>
            <a:r>
              <a:rPr lang="ru-RU" dirty="0" smtClean="0"/>
              <a:t> на </a:t>
            </a:r>
            <a:r>
              <a:rPr lang="ru-RU" dirty="0" smtClean="0">
                <a:hlinkClick r:id="rId5" tooltip="Лёд"/>
              </a:rPr>
              <a:t>льду</a:t>
            </a:r>
            <a:r>
              <a:rPr lang="ru-RU" dirty="0" smtClean="0"/>
              <a:t>, заключающаяся в противоборстве двух команд на </a:t>
            </a:r>
            <a:r>
              <a:rPr lang="ru-RU" dirty="0" smtClean="0">
                <a:hlinkClick r:id="rId6" tooltip="Коньки"/>
              </a:rPr>
              <a:t>коньках</a:t>
            </a:r>
            <a:r>
              <a:rPr lang="ru-RU" dirty="0" smtClean="0"/>
              <a:t>, которые, передавая </a:t>
            </a:r>
            <a:r>
              <a:rPr lang="ru-RU" dirty="0" smtClean="0">
                <a:hlinkClick r:id="rId7" tooltip="Шайба (хоккей с шайбой)"/>
              </a:rPr>
              <a:t>шайбу</a:t>
            </a:r>
            <a:r>
              <a:rPr lang="ru-RU" dirty="0" smtClean="0"/>
              <a:t> </a:t>
            </a:r>
            <a:r>
              <a:rPr lang="ru-RU" dirty="0" smtClean="0">
                <a:hlinkClick r:id="rId8" tooltip="Клюшка"/>
              </a:rPr>
              <a:t>клюшками</a:t>
            </a:r>
            <a:r>
              <a:rPr lang="ru-RU" dirty="0" smtClean="0"/>
              <a:t>, стремятся забросить её наибольшее количество раз в </a:t>
            </a:r>
            <a:r>
              <a:rPr lang="ru-RU" dirty="0" smtClean="0">
                <a:hlinkClick r:id="rId9" tooltip="Ворота (спорт)"/>
              </a:rPr>
              <a:t>ворота</a:t>
            </a:r>
            <a:r>
              <a:rPr lang="ru-RU" dirty="0" smtClean="0"/>
              <a:t> соперника и не пропустить в свои. Побеждает команда, забросившая наибольшее количество шайб в ворота соперника.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307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/>
              <a:t>Хоккей с мячом</a:t>
            </a:r>
            <a:r>
              <a:rPr lang="ru-RU" sz="2800" dirty="0" smtClean="0"/>
              <a:t> — зимняя спортивная командная игра, </a:t>
            </a:r>
            <a:r>
              <a:rPr lang="ru-RU" sz="2800" dirty="0" err="1" smtClean="0"/>
              <a:t>проводящаяся</a:t>
            </a:r>
            <a:r>
              <a:rPr lang="ru-RU" sz="2800" dirty="0" smtClean="0"/>
              <a:t> на ледяном поле с участием двух команд (по десять полевых игроков и одному вратарю в каждой). Все игроки для передвижения по льду используют </a:t>
            </a:r>
            <a:r>
              <a:rPr lang="ru-RU" sz="2800" dirty="0" smtClean="0">
                <a:hlinkClick r:id="rId3" tooltip="Коньки"/>
              </a:rPr>
              <a:t>коньки</a:t>
            </a:r>
            <a:r>
              <a:rPr lang="ru-RU" sz="2800" dirty="0" smtClean="0"/>
              <a:t>. Полевые игроки, используя </a:t>
            </a:r>
            <a:r>
              <a:rPr lang="ru-RU" sz="2800" dirty="0" smtClean="0">
                <a:hlinkClick r:id="rId4" tooltip="Клюшка (хоккей с мячом)"/>
              </a:rPr>
              <a:t>клюшки</a:t>
            </a:r>
            <a:r>
              <a:rPr lang="ru-RU" sz="2800" dirty="0" smtClean="0"/>
              <a:t>, пытаются ими забить мяч в ворота другой команды и при этом не позволить полевым игрокам противоположной команды сделать то же самое. Ворота охраняют вратари, не использующие клюшек.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434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/>
              <a:t>Рингетт</a:t>
            </a:r>
            <a:r>
              <a:rPr lang="ru-RU" dirty="0" smtClean="0"/>
              <a:t> — исключительно женский командный вид спорта из семейства </a:t>
            </a:r>
            <a:r>
              <a:rPr lang="ru-RU" dirty="0" smtClean="0">
                <a:hlinkClick r:id="rId3" tooltip="Хоккей"/>
              </a:rPr>
              <a:t>хоккеев</a:t>
            </a:r>
            <a:r>
              <a:rPr lang="ru-RU" dirty="0" smtClean="0"/>
              <a:t>. Является особенно популярным в </a:t>
            </a:r>
            <a:r>
              <a:rPr lang="ru-RU" dirty="0" smtClean="0">
                <a:hlinkClick r:id="rId4" tooltip="Канада"/>
              </a:rPr>
              <a:t>Канаде</a:t>
            </a:r>
            <a:r>
              <a:rPr lang="ru-RU" dirty="0" smtClean="0"/>
              <a:t>, </a:t>
            </a:r>
            <a:r>
              <a:rPr lang="ru-RU" dirty="0" smtClean="0">
                <a:hlinkClick r:id="rId5" tooltip="Финляндия"/>
              </a:rPr>
              <a:t>Финляндии</a:t>
            </a:r>
            <a:r>
              <a:rPr lang="ru-RU" dirty="0" smtClean="0"/>
              <a:t>, </a:t>
            </a:r>
            <a:r>
              <a:rPr lang="ru-RU" dirty="0" smtClean="0">
                <a:hlinkClick r:id="rId6" tooltip="Швеция"/>
              </a:rPr>
              <a:t>Швеции</a:t>
            </a:r>
            <a:r>
              <a:rPr lang="ru-RU" dirty="0" smtClean="0"/>
              <a:t>, </a:t>
            </a:r>
            <a:r>
              <a:rPr lang="ru-RU" u="sng" dirty="0" smtClean="0">
                <a:hlinkClick r:id="rId7" tooltip="США"/>
              </a:rPr>
              <a:t>США</a:t>
            </a:r>
            <a:r>
              <a:rPr lang="ru-RU" dirty="0" smtClean="0"/>
              <a:t> и </a:t>
            </a:r>
            <a:r>
              <a:rPr lang="ru-RU" dirty="0" smtClean="0">
                <a:hlinkClick r:id="rId8" tooltip="Чехия"/>
              </a:rPr>
              <a:t>Чехии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796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/>
              <a:t>Айсшток</a:t>
            </a:r>
            <a:r>
              <a:rPr lang="ru-RU" dirty="0" smtClean="0"/>
              <a:t>  — командный </a:t>
            </a:r>
            <a:r>
              <a:rPr lang="ru-RU" dirty="0" smtClean="0">
                <a:hlinkClick r:id="rId3" tooltip="Виды спорта"/>
              </a:rPr>
              <a:t>вид спорта</a:t>
            </a:r>
            <a:r>
              <a:rPr lang="ru-RU" dirty="0" smtClean="0"/>
              <a:t> на ледяной площадке. Играющие по очереди бросают на лёд </a:t>
            </a:r>
            <a:r>
              <a:rPr lang="ru-RU" dirty="0" err="1" smtClean="0"/>
              <a:t>айсштоки</a:t>
            </a:r>
            <a:r>
              <a:rPr lang="ru-RU" dirty="0" smtClean="0"/>
              <a:t> (специальные спортивные снаряды, представляющие собой палку длиной около 30 см, прикреплённую к скользящей поверхности) таким образом, чтобы </a:t>
            </a:r>
            <a:r>
              <a:rPr lang="ru-RU" dirty="0" err="1" smtClean="0"/>
              <a:t>айсшток</a:t>
            </a:r>
            <a:r>
              <a:rPr lang="ru-RU" dirty="0" smtClean="0"/>
              <a:t> скользил по льду в заданном направлении. Цель игры — кинуть </a:t>
            </a:r>
            <a:r>
              <a:rPr lang="ru-RU" dirty="0" err="1" smtClean="0"/>
              <a:t>айсшток</a:t>
            </a:r>
            <a:r>
              <a:rPr lang="ru-RU" dirty="0" smtClean="0"/>
              <a:t> так, чтобы он, в зависимости от разновидности игры, либо остановился как можно ближе к мишени, либо пролетел как можно дальше.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95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hlinkClick r:id="rId3" tooltip="Лыжное двоеборье"/>
              </a:rPr>
              <a:t>Лыжное двоеборье</a:t>
            </a:r>
            <a:r>
              <a:rPr lang="ru-RU" sz="2800" dirty="0" smtClean="0"/>
              <a:t>— олимпийский вид спорта, сочетающий в своей программе </a:t>
            </a:r>
            <a:r>
              <a:rPr lang="ru-RU" sz="2800" dirty="0" smtClean="0">
                <a:hlinkClick r:id="rId4" tooltip="Прыжки на лыжах с трамплина"/>
              </a:rPr>
              <a:t>прыжки на лыжах с трамплина</a:t>
            </a:r>
            <a:r>
              <a:rPr lang="ru-RU" sz="2800" dirty="0" smtClean="0"/>
              <a:t> и </a:t>
            </a:r>
            <a:r>
              <a:rPr lang="ru-RU" sz="2800" u="sng" dirty="0" smtClean="0">
                <a:hlinkClick r:id="rId5" tooltip="Лыжные гонки"/>
              </a:rPr>
              <a:t>лыжные гонки</a:t>
            </a:r>
            <a:r>
              <a:rPr lang="ru-RU" sz="2800" dirty="0" smtClean="0"/>
              <a:t>. 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46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/>
              <a:t>Брумбол</a:t>
            </a:r>
            <a:r>
              <a:rPr lang="ru-RU" dirty="0" smtClean="0"/>
              <a:t> — зимняя </a:t>
            </a:r>
            <a:r>
              <a:rPr lang="ru-RU" dirty="0" smtClean="0">
                <a:hlinkClick r:id="rId3" tooltip="Командные виды спорта"/>
              </a:rPr>
              <a:t>спортивная командная игра</a:t>
            </a:r>
            <a:r>
              <a:rPr lang="ru-RU" dirty="0" smtClean="0"/>
              <a:t>, </a:t>
            </a:r>
            <a:r>
              <a:rPr lang="ru-RU" dirty="0" err="1" smtClean="0"/>
              <a:t>проводящаяся</a:t>
            </a:r>
            <a:r>
              <a:rPr lang="ru-RU" dirty="0" smtClean="0"/>
              <a:t> на ледяном поле с участием двух команд, состоящих из пяти полевых игроков и вратаря. Похожа на симбиоз </a:t>
            </a:r>
            <a:r>
              <a:rPr lang="ru-RU" dirty="0" smtClean="0">
                <a:hlinkClick r:id="rId4" tooltip="Хоккей с шайбой"/>
              </a:rPr>
              <a:t>хоккея с шайбой</a:t>
            </a:r>
            <a:r>
              <a:rPr lang="ru-RU" dirty="0" smtClean="0"/>
              <a:t> и </a:t>
            </a:r>
            <a:r>
              <a:rPr lang="ru-RU" dirty="0" err="1" smtClean="0">
                <a:hlinkClick r:id="rId5" tooltip="Флорбол"/>
              </a:rPr>
              <a:t>флорбола</a:t>
            </a:r>
            <a:r>
              <a:rPr lang="ru-RU" dirty="0" smtClean="0"/>
              <a:t>, главные отличия от хоккея выражаются в инвентаре: мяч вместо </a:t>
            </a:r>
            <a:r>
              <a:rPr lang="ru-RU" dirty="0" smtClean="0">
                <a:hlinkClick r:id="rId6" tooltip="Шайба (хоккей)"/>
              </a:rPr>
              <a:t>шайбы</a:t>
            </a:r>
            <a:r>
              <a:rPr lang="ru-RU" dirty="0" smtClean="0"/>
              <a:t>; палка с симметричным пластиковым наконечником (метла) вместо </a:t>
            </a:r>
            <a:r>
              <a:rPr lang="ru-RU" dirty="0" smtClean="0">
                <a:hlinkClick r:id="rId7" tooltip="Клюшка (хоккей с шайбой)"/>
              </a:rPr>
              <a:t>клюшки</a:t>
            </a:r>
            <a:r>
              <a:rPr lang="ru-RU" dirty="0" smtClean="0"/>
              <a:t>; обувь с цепкой резиновой подошвой вместо </a:t>
            </a:r>
            <a:r>
              <a:rPr lang="ru-RU" dirty="0" smtClean="0">
                <a:hlinkClick r:id="rId8" tooltip="Хоккейные коньки"/>
              </a:rPr>
              <a:t>коньков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97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b="1" dirty="0" smtClean="0"/>
              <a:t>Кёрлинг</a:t>
            </a:r>
            <a:r>
              <a:rPr lang="ru-RU" dirty="0" smtClean="0"/>
              <a:t> — командная </a:t>
            </a:r>
            <a:r>
              <a:rPr lang="ru-RU" dirty="0" smtClean="0">
                <a:hlinkClick r:id="rId3" tooltip="Спортивная игра"/>
              </a:rPr>
              <a:t>спортивная игра</a:t>
            </a:r>
            <a:r>
              <a:rPr lang="ru-RU" dirty="0" smtClean="0"/>
              <a:t> на </a:t>
            </a:r>
            <a:r>
              <a:rPr lang="ru-RU" dirty="0" smtClean="0">
                <a:hlinkClick r:id="rId4" tooltip="Лёд"/>
              </a:rPr>
              <a:t>ледяной</a:t>
            </a:r>
            <a:r>
              <a:rPr lang="ru-RU" dirty="0" smtClean="0"/>
              <a:t> площадке. Участники двух команд поочерёдно пускают по льду специальные тяжёлые </a:t>
            </a:r>
            <a:r>
              <a:rPr lang="ru-RU" dirty="0" smtClean="0">
                <a:hlinkClick r:id="rId5" tooltip="Гранит"/>
              </a:rPr>
              <a:t>гранитные</a:t>
            </a:r>
            <a:r>
              <a:rPr lang="ru-RU" dirty="0" smtClean="0"/>
              <a:t> снаряды («</a:t>
            </a:r>
            <a:r>
              <a:rPr lang="ru-RU" dirty="0" smtClean="0">
                <a:hlinkClick r:id="rId6" tooltip="Камень (кёрлинг) (страница отсутствует)"/>
              </a:rPr>
              <a:t>камни</a:t>
            </a:r>
            <a:r>
              <a:rPr lang="ru-RU" dirty="0" smtClean="0"/>
              <a:t>») в сторону размеченной на льду мишени («</a:t>
            </a:r>
            <a:r>
              <a:rPr lang="ru-RU" dirty="0" smtClean="0">
                <a:hlinkClick r:id="rId7" tooltip="Дом (кёрлинг) (страница отсутствует)"/>
              </a:rPr>
              <a:t>дома</a:t>
            </a:r>
            <a:r>
              <a:rPr lang="ru-RU" dirty="0" smtClean="0"/>
              <a:t>»). В каждой команде — четыре игрока.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181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2800" dirty="0" smtClean="0">
                <a:hlinkClick r:id="rId3" tooltip="Парусный спорт"/>
              </a:rPr>
              <a:t>Зимние парусные</a:t>
            </a:r>
            <a:r>
              <a:rPr lang="ru-RU" sz="2800" dirty="0" smtClean="0"/>
              <a:t> виды спорта</a:t>
            </a:r>
            <a:endParaRPr lang="ru-RU" sz="3200" dirty="0" smtClean="0"/>
          </a:p>
          <a:p>
            <a:pPr lvl="1"/>
            <a:r>
              <a:rPr lang="ru-RU" sz="2800" b="1" dirty="0" smtClean="0"/>
              <a:t>Буерный спорт</a:t>
            </a:r>
            <a:r>
              <a:rPr lang="ru-RU" sz="2800" dirty="0" smtClean="0"/>
              <a:t> — появившийся в начале XVII века в странах Северной Европы и Северной Америки вид спорта, заключающийся в гонках по прочному льду на парусных лодках, к нижней части которых приделаны металлические коньки. Популярным развлечением стал в XIX веке.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762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/>
              <a:t>Зимний виндсёрфинг</a:t>
            </a:r>
            <a:r>
              <a:rPr lang="ru-RU" sz="2800" dirty="0" smtClean="0"/>
              <a:t> — вид </a:t>
            </a:r>
            <a:r>
              <a:rPr lang="ru-RU" sz="2800" dirty="0" smtClean="0">
                <a:hlinkClick r:id="rId3" tooltip="Спорт"/>
              </a:rPr>
              <a:t>спорта</a:t>
            </a:r>
            <a:r>
              <a:rPr lang="ru-RU" sz="2800" dirty="0" smtClean="0"/>
              <a:t> с использованием </a:t>
            </a:r>
            <a:r>
              <a:rPr lang="ru-RU" sz="2800" dirty="0" smtClean="0">
                <a:hlinkClick r:id="rId4" tooltip="Парус"/>
              </a:rPr>
              <a:t>паруса</a:t>
            </a:r>
            <a:r>
              <a:rPr lang="ru-RU" sz="2800" dirty="0" smtClean="0"/>
              <a:t> и специального снаряда скольжения, обычно в виде коньковой платформы небольшого размера (1,2—2,0 м) или </a:t>
            </a:r>
            <a:r>
              <a:rPr lang="ru-RU" sz="2800" dirty="0" smtClean="0">
                <a:hlinkClick r:id="rId5" tooltip="Парусная лыжа"/>
              </a:rPr>
              <a:t>лыжи</a:t>
            </a:r>
            <a:r>
              <a:rPr lang="ru-RU" sz="2800" dirty="0" smtClean="0"/>
              <a:t> с небольшой платформой.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013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 smtClean="0"/>
              <a:t>Зимний </a:t>
            </a:r>
            <a:r>
              <a:rPr lang="ru-RU" sz="1100" b="1" dirty="0" err="1" smtClean="0"/>
              <a:t>к</a:t>
            </a:r>
            <a:r>
              <a:rPr lang="ru-RU" b="1" dirty="0" err="1" smtClean="0"/>
              <a:t>айтселинг</a:t>
            </a:r>
            <a:r>
              <a:rPr lang="ru-RU" dirty="0" smtClean="0"/>
              <a:t> — вид спорта и активного отдыха представляющего собой занятия с буксировочным </a:t>
            </a:r>
            <a:r>
              <a:rPr lang="ru-RU" dirty="0" err="1" smtClean="0">
                <a:hlinkClick r:id="rId3" tooltip="Кайт"/>
              </a:rPr>
              <a:t>кайтом</a:t>
            </a:r>
            <a:r>
              <a:rPr lang="ru-RU" dirty="0" smtClean="0"/>
              <a:t> на горизонтальной плоскости покрытой снегом или льдом с применением лыж, сноуборда или других скользящих по льду и снегу снарядов.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40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Спидвей на льду</a:t>
            </a:r>
            <a:r>
              <a:rPr lang="ru-RU" dirty="0" smtClean="0"/>
              <a:t> — разновидность мотогонок, </a:t>
            </a:r>
            <a:r>
              <a:rPr lang="ru-RU" dirty="0" err="1" smtClean="0"/>
              <a:t>проводящаяся</a:t>
            </a:r>
            <a:r>
              <a:rPr lang="ru-RU" dirty="0" smtClean="0"/>
              <a:t> на покрытом льдом овальном треке.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444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 зимним видам спорта относятся также </a:t>
            </a:r>
            <a:r>
              <a:rPr lang="ru-RU" dirty="0" smtClean="0">
                <a:hlinkClick r:id="rId3" tooltip="Зимнее плавание"/>
              </a:rPr>
              <a:t>зимнее плавание</a:t>
            </a:r>
            <a:r>
              <a:rPr lang="ru-RU" dirty="0" smtClean="0"/>
              <a:t>, </a:t>
            </a:r>
            <a:r>
              <a:rPr lang="ru-RU" dirty="0" smtClean="0">
                <a:hlinkClick r:id="rId4" tooltip="Зимняя рыбалка"/>
              </a:rPr>
              <a:t>зимняя рыбалка</a:t>
            </a:r>
            <a:r>
              <a:rPr lang="ru-RU" dirty="0" smtClean="0"/>
              <a:t>, </a:t>
            </a:r>
            <a:r>
              <a:rPr lang="ru-RU" dirty="0" smtClean="0">
                <a:hlinkClick r:id="rId5" tooltip="Зимний триатлон (страница отсутствует)"/>
              </a:rPr>
              <a:t>зимний триатлон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16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sz="2400" b="1" dirty="0" smtClean="0">
                <a:hlinkClick r:id="rId3" tooltip="Биатлон"/>
              </a:rPr>
              <a:t>Биатлон</a:t>
            </a:r>
            <a:r>
              <a:rPr lang="ru-RU" sz="2800" b="1" dirty="0" smtClean="0"/>
              <a:t>-</a:t>
            </a:r>
            <a:r>
              <a:rPr lang="ru-RU" sz="2800" dirty="0" smtClean="0"/>
              <a:t> зимний </a:t>
            </a:r>
            <a:r>
              <a:rPr lang="ru-RU" sz="2800" dirty="0" smtClean="0">
                <a:hlinkClick r:id="rId4" tooltip="Олимпийский вид спорта"/>
              </a:rPr>
              <a:t>олимпийский вид спорта</a:t>
            </a:r>
            <a:r>
              <a:rPr lang="ru-RU" sz="2800" dirty="0" smtClean="0"/>
              <a:t>, сочетающий лыжную гонку со стрельбой из винтовки. </a:t>
            </a:r>
          </a:p>
          <a:p>
            <a:pPr marL="109728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 dirty="0" smtClean="0"/>
              <a:t>Фриста́йл</a:t>
            </a:r>
            <a:r>
              <a:rPr lang="vi-VN" dirty="0" smtClean="0"/>
              <a:t> </a:t>
            </a:r>
            <a:r>
              <a:rPr lang="en-US" dirty="0" smtClean="0"/>
              <a:t> — </a:t>
            </a:r>
            <a:r>
              <a:rPr lang="vi-VN" dirty="0" smtClean="0"/>
              <a:t>вид </a:t>
            </a:r>
            <a:r>
              <a:rPr lang="vi-VN" u="sng" dirty="0" smtClean="0">
                <a:hlinkClick r:id="rId3" tooltip="Лыжный спорт"/>
              </a:rPr>
              <a:t>лыжного спорта</a:t>
            </a:r>
            <a:r>
              <a:rPr lang="vi-VN" dirty="0" smtClean="0"/>
              <a:t>. Дисциплинами фристайла являются</a:t>
            </a:r>
            <a:r>
              <a:rPr lang="ru-RU" dirty="0" smtClean="0"/>
              <a:t> </a:t>
            </a:r>
            <a:r>
              <a:rPr lang="vi-VN" dirty="0" smtClean="0">
                <a:hlinkClick r:id="rId4" tooltip="Лыжная акробатика (страница отсутствует)"/>
              </a:rPr>
              <a:t>лыжная акробатика</a:t>
            </a:r>
            <a:r>
              <a:rPr lang="vi-VN" dirty="0" smtClean="0"/>
              <a:t>, </a:t>
            </a:r>
            <a:r>
              <a:rPr lang="vi-VN" dirty="0" smtClean="0">
                <a:hlinkClick r:id="rId5" tooltip="Могул"/>
              </a:rPr>
              <a:t>могул</a:t>
            </a:r>
            <a:r>
              <a:rPr lang="vi-VN" dirty="0" smtClean="0"/>
              <a:t>, </a:t>
            </a:r>
            <a:r>
              <a:rPr lang="vi-VN" dirty="0" smtClean="0">
                <a:hlinkClick r:id="rId6" tooltip="Ски-кросс"/>
              </a:rPr>
              <a:t>ски</a:t>
            </a:r>
            <a:r>
              <a:rPr lang="ru-RU" dirty="0" smtClean="0">
                <a:hlinkClick r:id="rId6" tooltip="Ски-кросс"/>
              </a:rPr>
              <a:t>-</a:t>
            </a:r>
            <a:r>
              <a:rPr lang="vi-VN" dirty="0" smtClean="0">
                <a:hlinkClick r:id="rId6" tooltip="Ски-кросс"/>
              </a:rPr>
              <a:t>кросс</a:t>
            </a:r>
            <a:r>
              <a:rPr lang="vi-VN" dirty="0" smtClean="0"/>
              <a:t>, </a:t>
            </a:r>
            <a:r>
              <a:rPr lang="vi-VN" dirty="0" smtClean="0">
                <a:hlinkClick r:id="rId7" tooltip="Хавпайп"/>
              </a:rPr>
              <a:t>хавпайп</a:t>
            </a:r>
            <a:r>
              <a:rPr lang="vi-VN" dirty="0" smtClean="0"/>
              <a:t>, </a:t>
            </a:r>
            <a:r>
              <a:rPr lang="vi-VN" dirty="0" smtClean="0">
                <a:hlinkClick r:id="rId8" tooltip="Слоупстайл"/>
              </a:rPr>
              <a:t>слоупстайл</a:t>
            </a:r>
            <a:r>
              <a:rPr lang="vi-VN" dirty="0" smtClean="0"/>
              <a:t>.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54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/>
              <a:t>Горнолыжный спорт</a:t>
            </a:r>
            <a:r>
              <a:rPr lang="ru-RU" sz="2800" dirty="0" smtClean="0"/>
              <a:t> — спуск с холмов на </a:t>
            </a:r>
            <a:r>
              <a:rPr lang="ru-RU" sz="2800" dirty="0" smtClean="0">
                <a:hlinkClick r:id="rId3" tooltip="Горные лыжи"/>
              </a:rPr>
              <a:t>специальных лыжах</a:t>
            </a:r>
            <a:r>
              <a:rPr lang="ru-RU" sz="2800" dirty="0" smtClean="0"/>
              <a:t>. Вид спорта, а также популярный вид активного отдыха миллионов людей по всему миру.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58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 smtClean="0"/>
              <a:t>Сноубо́рд</a:t>
            </a:r>
            <a:r>
              <a:rPr lang="ru-RU" sz="2800" dirty="0" smtClean="0"/>
              <a:t>, </a:t>
            </a:r>
            <a:r>
              <a:rPr lang="ru-RU" sz="2800" b="1" dirty="0" err="1" smtClean="0"/>
              <a:t>Сноубо́рдинг</a:t>
            </a:r>
            <a:r>
              <a:rPr lang="ru-RU" sz="2800" dirty="0" smtClean="0"/>
              <a:t>  — </a:t>
            </a:r>
            <a:r>
              <a:rPr lang="ru-RU" sz="2800" u="sng" dirty="0" smtClean="0">
                <a:hlinkClick r:id="rId3" tooltip="Олимпийские виды спорта"/>
              </a:rPr>
              <a:t>олимпийский вид спорта</a:t>
            </a:r>
            <a:r>
              <a:rPr lang="ru-RU" sz="2800" dirty="0" smtClean="0"/>
              <a:t>, заключающийся в спуске с заснеженных </a:t>
            </a:r>
            <a:r>
              <a:rPr lang="ru-RU" sz="2800" dirty="0" smtClean="0">
                <a:hlinkClick r:id="rId4" tooltip="Склон"/>
              </a:rPr>
              <a:t>склонов</a:t>
            </a:r>
            <a:r>
              <a:rPr lang="ru-RU" sz="2800" dirty="0" smtClean="0"/>
              <a:t> и гор на специальном снаряде — </a:t>
            </a:r>
            <a:r>
              <a:rPr lang="ru-RU" sz="2800" dirty="0" smtClean="0">
                <a:hlinkClick r:id="rId5" tooltip="Сноуборд (спортивный инвентарь)"/>
              </a:rPr>
              <a:t>сноуборде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6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/>
              <a:t>Сноукайтинг</a:t>
            </a:r>
            <a:r>
              <a:rPr lang="ru-RU" dirty="0" smtClean="0"/>
              <a:t>  — вид спорта и активного отдыха представляющего собой занятия с буксировочным </a:t>
            </a:r>
            <a:r>
              <a:rPr lang="ru-RU" dirty="0" err="1" smtClean="0">
                <a:hlinkClick r:id="rId3" tooltip="Кайт"/>
              </a:rPr>
              <a:t>кайтом</a:t>
            </a:r>
            <a:r>
              <a:rPr lang="ru-RU" dirty="0" smtClean="0"/>
              <a:t> на снежном покрытии или льду с применением лыж, сноуборда или коньков.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691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err="1" smtClean="0"/>
              <a:t>Спорти́вное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ориенти́рование</a:t>
            </a:r>
            <a:r>
              <a:rPr lang="ru-RU" sz="2800" dirty="0" smtClean="0"/>
              <a:t> — </a:t>
            </a:r>
            <a:r>
              <a:rPr lang="ru-RU" sz="2800" dirty="0" smtClean="0">
                <a:hlinkClick r:id="rId3" tooltip="Вид спорта"/>
              </a:rPr>
              <a:t>вид спорта</a:t>
            </a:r>
            <a:r>
              <a:rPr lang="ru-RU" sz="2800" dirty="0" smtClean="0"/>
              <a:t>, в котором участники при помощи </a:t>
            </a:r>
            <a:r>
              <a:rPr lang="ru-RU" sz="2800" dirty="0" smtClean="0">
                <a:hlinkClick r:id="rId4" tooltip="Спортивная карта"/>
              </a:rPr>
              <a:t>спортивной карты</a:t>
            </a:r>
            <a:r>
              <a:rPr lang="ru-RU" sz="2800" dirty="0" smtClean="0"/>
              <a:t> и </a:t>
            </a:r>
            <a:r>
              <a:rPr lang="ru-RU" sz="2800" dirty="0" smtClean="0">
                <a:hlinkClick r:id="rId5" tooltip="Компас"/>
              </a:rPr>
              <a:t>компаса</a:t>
            </a:r>
            <a:r>
              <a:rPr lang="ru-RU" sz="2800" dirty="0" smtClean="0"/>
              <a:t> должны пройти </a:t>
            </a:r>
            <a:r>
              <a:rPr lang="ru-RU" sz="2800" dirty="0" smtClean="0">
                <a:hlinkClick r:id="rId6" tooltip="Контрольный пункт"/>
              </a:rPr>
              <a:t>контрольные пункты</a:t>
            </a:r>
            <a:r>
              <a:rPr lang="ru-RU" sz="2800" dirty="0" smtClean="0"/>
              <a:t> (</a:t>
            </a:r>
            <a:r>
              <a:rPr lang="ru-RU" sz="2800" dirty="0" smtClean="0">
                <a:hlinkClick r:id="rId6" tooltip="Контрольный пункт"/>
              </a:rPr>
              <a:t>КП</a:t>
            </a:r>
            <a:r>
              <a:rPr lang="ru-RU" sz="2800" dirty="0" smtClean="0"/>
              <a:t>), расположенные на </a:t>
            </a:r>
            <a:r>
              <a:rPr lang="ru-RU" sz="2800" dirty="0" smtClean="0">
                <a:hlinkClick r:id="rId7" tooltip="Местность"/>
              </a:rPr>
              <a:t>местности</a:t>
            </a:r>
            <a:r>
              <a:rPr lang="ru-RU" sz="2800" dirty="0" smtClean="0"/>
              <a:t>. Результаты, как правило, определяются по времени или по количеству набранных очков.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751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z="1200" b="1" dirty="0" err="1" smtClean="0"/>
              <a:t>Са́нный</a:t>
            </a:r>
            <a:r>
              <a:rPr lang="ru-RU" sz="1200" b="1" dirty="0" smtClean="0"/>
              <a:t> спорт</a:t>
            </a:r>
            <a:r>
              <a:rPr lang="ru-RU" sz="1200" dirty="0" smtClean="0"/>
              <a:t>  — зимний </a:t>
            </a:r>
            <a:r>
              <a:rPr lang="ru-RU" sz="1200" dirty="0" smtClean="0">
                <a:hlinkClick r:id="rId3" tooltip="Олимпийский вид спорта"/>
              </a:rPr>
              <a:t>олимпийский вид спорта</a:t>
            </a:r>
            <a:r>
              <a:rPr lang="ru-RU" sz="1200" dirty="0" smtClean="0"/>
              <a:t>, в котором участники соревнуются в скоростном спуске на санях по специальным трассам.</a:t>
            </a:r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4C9F3-42A8-4A3E-8DD1-AF4C8BB2C7A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5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7AA329-EDF2-488B-85AC-FCAD10D7E7B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BA032D-B28A-48C0-A63F-327BC6494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AA329-EDF2-488B-85AC-FCAD10D7E7B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A032D-B28A-48C0-A63F-327BC6494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AA329-EDF2-488B-85AC-FCAD10D7E7B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A032D-B28A-48C0-A63F-327BC6494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AA329-EDF2-488B-85AC-FCAD10D7E7B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A032D-B28A-48C0-A63F-327BC64944C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AA329-EDF2-488B-85AC-FCAD10D7E7B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A032D-B28A-48C0-A63F-327BC64944C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AA329-EDF2-488B-85AC-FCAD10D7E7B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A032D-B28A-48C0-A63F-327BC64944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AA329-EDF2-488B-85AC-FCAD10D7E7B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A032D-B28A-48C0-A63F-327BC6494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AA329-EDF2-488B-85AC-FCAD10D7E7B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A032D-B28A-48C0-A63F-327BC64944C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AA329-EDF2-488B-85AC-FCAD10D7E7B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A032D-B28A-48C0-A63F-327BC6494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7AA329-EDF2-488B-85AC-FCAD10D7E7B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BA032D-B28A-48C0-A63F-327BC64944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7AA329-EDF2-488B-85AC-FCAD10D7E7B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BA032D-B28A-48C0-A63F-327BC64944C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7AA329-EDF2-488B-85AC-FCAD10D7E7B1}" type="datetimeFigureOut">
              <a:rPr lang="ru-RU" smtClean="0"/>
              <a:t>13.01.2017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BA032D-B28A-48C0-A63F-327BC64944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B%D0%B8%D0%BC%D0%BF%D0%B8%D0%B9%D1%81%D0%BA%D0%B8%D0%B9_%D0%B2%D0%B8%D0%B4_%D1%81%D0%BF%D0%BE%D1%80%D1%82%D0%B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0%D0%BD%D0%BD%D1%8B%D0%B9_%D1%81%D0%BF%D0%BE%D1%80%D1%8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E%D0%B1_(%D1%81%D0%B0%D0%BD%D0%B8)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B%D0%B8%D0%BC%D0%BF%D0%B8%D0%B9%D1%81%D0%BA%D0%B8%D0%B5_%D0%B8%D0%B3%D1%80%D1%8B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s://ru.wikipedia.org/wiki/%D0%A1%D0%B0%D0%BD%D0%B8" TargetMode="External"/><Relationship Id="rId4" Type="http://schemas.openxmlformats.org/officeDocument/2006/relationships/hyperlink" Target="https://ru.wikipedia.org/wiki/%D0%9B%D0%B5%D0%B4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1%8B%D0%B6%D0%BA%D0%B8_%D0%B2_%D1%84%D0%B8%D0%B3%D1%83%D1%80%D0%BD%D0%BE%D0%BC_%D0%BA%D0%B0%D1%82%D0%B0%D0%BD%D0%B8%D0%B8" TargetMode="External"/><Relationship Id="rId3" Type="http://schemas.openxmlformats.org/officeDocument/2006/relationships/hyperlink" Target="https://ru.wikipedia.org/wiki/%D0%9A%D0%BE%D0%BD%D1%8C%D0%BA%D0%B8" TargetMode="External"/><Relationship Id="rId7" Type="http://schemas.openxmlformats.org/officeDocument/2006/relationships/hyperlink" Target="https://ru.wikipedia.org/wiki/%D0%92%D1%80%D0%B0%D1%89%D0%B5%D0%BD%D0%B8%D1%8F_%D0%B2_%D1%84%D0%B8%D0%B3%D1%83%D1%80%D0%BD%D0%BE%D0%BC_%D0%BA%D0%B0%D1%82%D0%B0%D0%BD%D0%B8%D0%B8" TargetMode="Externa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1%91%D0%B4" TargetMode="External"/><Relationship Id="rId11" Type="http://schemas.openxmlformats.org/officeDocument/2006/relationships/hyperlink" Target="https://ru.wikipedia.org/wiki/%D0%9C%D1%83%D0%B7%D1%8B%D0%BA%D0%B0" TargetMode="External"/><Relationship Id="rId5" Type="http://schemas.openxmlformats.org/officeDocument/2006/relationships/hyperlink" Target="https://ru.wikipedia.org/wiki/%D0%A4%D0%B8%D0%B3%D1%83%D1%80%D0%BD%D1%8B%D0%B5_%D0%BA%D0%BE%D0%BD%D1%8C%D0%BA%D0%B8" TargetMode="External"/><Relationship Id="rId10" Type="http://schemas.openxmlformats.org/officeDocument/2006/relationships/hyperlink" Target="https://ru.wikipedia.org/wiki/%D0%9F%D0%BE%D0%B4%D0%B4%D0%B5%D1%80%D0%B6%D0%BA%D0%B8_%D0%B2_%D1%84%D0%B8%D0%B3%D1%83%D1%80%D0%BD%D0%BE%D0%BC_%D0%BA%D0%B0%D1%82%D0%B0%D0%BD%D0%B8%D0%B8" TargetMode="External"/><Relationship Id="rId4" Type="http://schemas.openxmlformats.org/officeDocument/2006/relationships/hyperlink" Target="https://ru.wikipedia.org/wiki/%D0%92%D0%B8%D0%B4%D1%8B_%D1%81%D0%BF%D0%BE%D1%80%D1%82%D0%B0" TargetMode="External"/><Relationship Id="rId9" Type="http://schemas.openxmlformats.org/officeDocument/2006/relationships/hyperlink" Target="https://ru.wikipedia.org/wiki/%D0%A8%D0%B0%D0%B3%D0%B8_%D0%B2_%D1%84%D0%B8%D0%B3%D1%83%D1%80%D0%BD%D0%BE%D0%BC_%D0%BA%D0%B0%D1%82%D0%B0%D0%BD%D0%B8%D0%B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8%D0%B4_%D1%81%D0%BF%D0%BE%D1%80%D1%82%D0%B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s://ru.wikipedia.org/wiki/%D0%A8%D0%BE%D1%80%D1%82-%D1%82%D1%80%D0%B5%D0%BA" TargetMode="External"/><Relationship Id="rId4" Type="http://schemas.openxmlformats.org/officeDocument/2006/relationships/hyperlink" Target="https://ru.wikipedia.org/wiki/%D0%9A%D0%BE%D0%BD%D1%8C%D0%BA%D0%B8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D%D1%8C%D0%BA%D0%BE%D0%B1%D0%B5%D0%B6%D0%BD%D1%8B%D0%B9_%D1%81%D0%BF%D0%BE%D1%80%D1%8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B%D1%8E%D1%88%D0%BA%D0%B0" TargetMode="External"/><Relationship Id="rId3" Type="http://schemas.openxmlformats.org/officeDocument/2006/relationships/hyperlink" Target="https://ru.wikipedia.org/wiki/%D0%9A%D0%BE%D0%BC%D0%B0%D0%BD%D0%B4%D0%B0" TargetMode="External"/><Relationship Id="rId7" Type="http://schemas.openxmlformats.org/officeDocument/2006/relationships/hyperlink" Target="https://ru.wikipedia.org/wiki/%D0%A8%D0%B0%D0%B9%D0%B1%D0%B0_(%D1%85%D0%BE%D0%BA%D0%BA%D0%B5%D0%B9_%D1%81_%D1%88%D0%B0%D0%B9%D0%B1%D0%BE%D0%B9)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0%BD%D1%8C%D0%BA%D0%B8" TargetMode="External"/><Relationship Id="rId5" Type="http://schemas.openxmlformats.org/officeDocument/2006/relationships/hyperlink" Target="https://ru.wikipedia.org/wiki/%D0%9B%D1%91%D0%B4" TargetMode="External"/><Relationship Id="rId10" Type="http://schemas.openxmlformats.org/officeDocument/2006/relationships/image" Target="../media/image27.jpeg"/><Relationship Id="rId4" Type="http://schemas.openxmlformats.org/officeDocument/2006/relationships/hyperlink" Target="https://ru.wikipedia.org/wiki/%D0%A1%D0%BF%D0%BE%D1%80%D1%82%D0%B8%D0%B2%D0%BD%D0%B0%D1%8F_%D0%B8%D0%B3%D1%80%D0%B0" TargetMode="External"/><Relationship Id="rId9" Type="http://schemas.openxmlformats.org/officeDocument/2006/relationships/hyperlink" Target="https://ru.wikipedia.org/wiki/%D0%92%D0%BE%D1%80%D0%BE%D1%82%D0%B0_(%D1%81%D0%BF%D0%BE%D1%80%D1%82)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E%D0%BD%D1%8C%D0%BA%D0%B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s://ru.wikipedia.org/wiki/%D0%9A%D0%BB%D1%8E%D1%88%D0%BA%D0%B0_(%D1%85%D0%BE%D0%BA%D0%BA%D0%B5%D0%B9_%D1%81_%D0%BC%D1%8F%D1%87%D0%BE%D0%BC)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7%D0%B5%D1%85%D0%B8%D1%8F" TargetMode="External"/><Relationship Id="rId3" Type="http://schemas.openxmlformats.org/officeDocument/2006/relationships/hyperlink" Target="https://ru.wikipedia.org/wiki/%D0%A5%D0%BE%D0%BA%D0%BA%D0%B5%D0%B9" TargetMode="External"/><Relationship Id="rId7" Type="http://schemas.openxmlformats.org/officeDocument/2006/relationships/hyperlink" Target="https://ru.wikipedia.org/wiki/%D0%A1%D0%A8%D0%9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8%D0%B2%D0%B5%D1%86%D0%B8%D1%8F" TargetMode="External"/><Relationship Id="rId5" Type="http://schemas.openxmlformats.org/officeDocument/2006/relationships/hyperlink" Target="https://ru.wikipedia.org/wiki/%D0%A4%D0%B8%D0%BD%D0%BB%D1%8F%D0%BD%D0%B4%D0%B8%D1%8F" TargetMode="External"/><Relationship Id="rId4" Type="http://schemas.openxmlformats.org/officeDocument/2006/relationships/hyperlink" Target="https://ru.wikipedia.org/wiki/%D0%9A%D0%B0%D0%BD%D0%B0%D0%B4%D0%B0" TargetMode="External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1%8B%D0%B6%D0%BD%D1%8B%D0%B9_%D1%81%D0%BF%D0%BE%D1%80%D1%8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ru.wikipedia.org/wiki/%D0%9B%D1%8B%D0%B6%D0%B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8%D0%B4%D1%8B_%D1%81%D0%BF%D0%BE%D1%80%D1%82%D0%B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5%D0%BE%D0%BA%D0%BA%D0%B5%D0%B9%D0%BD%D1%8B%D0%B5_%D0%BA%D0%BE%D0%BD%D1%8C%D0%BA%D0%B8" TargetMode="External"/><Relationship Id="rId3" Type="http://schemas.openxmlformats.org/officeDocument/2006/relationships/hyperlink" Target="https://ru.wikipedia.org/wiki/%D0%9A%D0%BE%D0%BC%D0%B0%D0%BD%D0%B4%D0%BD%D1%8B%D0%B5_%D0%B2%D0%B8%D0%B4%D1%8B_%D1%81%D0%BF%D0%BE%D1%80%D1%82%D0%B0" TargetMode="External"/><Relationship Id="rId7" Type="http://schemas.openxmlformats.org/officeDocument/2006/relationships/hyperlink" Target="https://ru.wikipedia.org/wiki/%D0%9A%D0%BB%D1%8E%D1%88%D0%BA%D0%B0_(%D1%85%D0%BE%D0%BA%D0%BA%D0%B5%D0%B9_%D1%81_%D1%88%D0%B0%D0%B9%D0%B1%D0%BE%D0%B9)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8%D0%B0%D0%B9%D0%B1%D0%B0_(%D1%85%D0%BE%D0%BA%D0%BA%D0%B5%D0%B9)" TargetMode="External"/><Relationship Id="rId5" Type="http://schemas.openxmlformats.org/officeDocument/2006/relationships/hyperlink" Target="https://ru.wikipedia.org/wiki/%D0%A4%D0%BB%D0%BE%D1%80%D0%B1%D0%BE%D0%BB" TargetMode="External"/><Relationship Id="rId4" Type="http://schemas.openxmlformats.org/officeDocument/2006/relationships/hyperlink" Target="https://ru.wikipedia.org/wiki/%D0%A5%D0%BE%D0%BA%D0%BA%D0%B5%D0%B9_%D1%81_%D1%88%D0%B0%D0%B9%D0%B1%D0%BE%D0%B9" TargetMode="External"/><Relationship Id="rId9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s://ru.wikipedia.org/wiki/%D0%A1%D0%BF%D0%BE%D1%80%D1%82%D0%B8%D0%B2%D0%BD%D0%B0%D1%8F_%D0%B8%D0%B3%D1%80%D0%B0" TargetMode="External"/><Relationship Id="rId7" Type="http://schemas.openxmlformats.org/officeDocument/2006/relationships/hyperlink" Target="https://ru.wikipedia.org/w/index.php?title=%D0%94%D0%BE%D0%BC_(%D0%BA%D1%91%D1%80%D0%BB%D0%B8%D0%BD%D0%B3)&amp;action=edit&amp;redlink=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%D0%9A%D0%B0%D0%BC%D0%B5%D0%BD%D1%8C_(%D0%BA%D1%91%D1%80%D0%BB%D0%B8%D0%BD%D0%B3)&amp;action=edit&amp;redlink=1" TargetMode="External"/><Relationship Id="rId5" Type="http://schemas.openxmlformats.org/officeDocument/2006/relationships/hyperlink" Target="https://ru.wikipedia.org/wiki/%D0%93%D1%80%D0%B0%D0%BD%D0%B8%D1%82" TargetMode="External"/><Relationship Id="rId4" Type="http://schemas.openxmlformats.org/officeDocument/2006/relationships/hyperlink" Target="https://ru.wikipedia.org/wiki/%D0%9B%D1%91%D0%B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0%D1%80%D1%83%D1%81%D0%BD%D1%8B%D0%B9_%D1%81%D0%BF%D0%BE%D1%80%D1%82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F%D0%BE%D1%80%D1%82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s://ru.wikipedia.org/wiki/%D0%9F%D0%B0%D1%80%D1%83%D1%81%D0%BD%D0%B0%D1%8F_%D0%BB%D1%8B%D0%B6%D0%B0" TargetMode="External"/><Relationship Id="rId4" Type="http://schemas.openxmlformats.org/officeDocument/2006/relationships/hyperlink" Target="https://ru.wikipedia.org/wiki/%D0%9F%D0%B0%D1%80%D1%83%D1%8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0%B9%D1%82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s://ru.wikipedia.org/wiki/%D0%97%D0%B8%D0%BC%D0%BD%D0%B5%D0%B5_%D0%BF%D0%BB%D0%B0%D0%B2%D0%B0%D0%BD%D0%B8%D0%B5" TargetMode="Externa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s://ru.wikipedia.org/w/index.php?title=%D0%97%D0%B8%D0%BC%D0%BD%D0%B8%D0%B9_%D1%82%D1%80%D0%B8%D0%B0%D1%82%D0%BB%D0%BE%D0%BD&amp;action=edit&amp;redlink=1" TargetMode="External"/><Relationship Id="rId4" Type="http://schemas.openxmlformats.org/officeDocument/2006/relationships/hyperlink" Target="https://ru.wikipedia.org/wiki/%D0%97%D0%B8%D0%BC%D0%BD%D1%8F%D1%8F_%D1%80%D1%8B%D0%B1%D0%B0%D0%BB%D0%BA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1%8B%D0%B6%D0%BD%D0%BE%D0%B5_%D0%B4%D0%B2%D0%BE%D0%B5%D0%B1%D0%BE%D1%80%D1%8C%D0%B5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s://ru.wikipedia.org/wiki/%D0%9B%D1%8B%D0%B6%D0%BD%D1%8B%D0%B5_%D0%B3%D0%BE%D0%BD%D0%BA%D0%B8" TargetMode="External"/><Relationship Id="rId4" Type="http://schemas.openxmlformats.org/officeDocument/2006/relationships/hyperlink" Target="https://ru.wikipedia.org/wiki/%D0%9F%D1%80%D1%8B%D0%B6%D0%BA%D0%B8_%D0%BD%D0%B0_%D0%BB%D1%8B%D0%B6%D0%B0%D1%85_%D1%81_%D1%82%D1%80%D0%B0%D0%BC%D0%BF%D0%BB%D0%B8%D0%BD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8%D0%B0%D1%82%D0%BB%D0%BE%D0%B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ru.wikipedia.org/wiki/%D0%9E%D0%BB%D0%B8%D0%BC%D0%BF%D0%B8%D0%B9%D1%81%D0%BA%D0%B8%D0%B9_%D0%B2%D0%B8%D0%B4_%D1%81%D0%BF%D0%BE%D1%80%D1%82%D0%B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B%D0%BE%D1%83%D0%BF%D1%81%D1%82%D0%B0%D0%B9%D0%BB" TargetMode="External"/><Relationship Id="rId13" Type="http://schemas.openxmlformats.org/officeDocument/2006/relationships/image" Target="../media/image10.jpeg"/><Relationship Id="rId3" Type="http://schemas.openxmlformats.org/officeDocument/2006/relationships/hyperlink" Target="https://ru.wikipedia.org/wiki/%D0%9B%D1%8B%D0%B6%D0%BD%D1%8B%D0%B9_%D1%81%D0%BF%D0%BE%D1%80%D1%82" TargetMode="External"/><Relationship Id="rId7" Type="http://schemas.openxmlformats.org/officeDocument/2006/relationships/hyperlink" Target="https://ru.wikipedia.org/wiki/%D0%A5%D0%B0%D0%B2%D0%BF%D0%B0%D0%B9%D0%BF" TargetMode="Externa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A%D0%B8-%D0%BA%D1%80%D0%BE%D1%81%D1%81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s://ru.wikipedia.org/wiki/%D0%9C%D0%BE%D0%B3%D1%83%D0%BB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s://ru.wikipedia.org/w/index.php?title=%D0%9B%D1%8B%D0%B6%D0%BD%D0%B0%D1%8F_%D0%B0%D0%BA%D1%80%D0%BE%D0%B1%D0%B0%D1%82%D0%B8%D0%BA%D0%B0&amp;action=edit&amp;redlink=1" TargetMode="External"/><Relationship Id="rId9" Type="http://schemas.openxmlformats.org/officeDocument/2006/relationships/hyperlink" Target="https://ru.wikipedia.org/wiki/%D0%9F%D1%80%D1%8B%D0%B6%D0%BA%D0%B8_%D0%BD%D0%B0_%D0%BB%D1%8B%D0%B6%D0%B0%D1%85_%D1%81_%D1%82%D1%80%D0%B0%D0%BC%D0%BF%D0%BB%D0%B8%D0%BD%D0%B0" TargetMode="External"/><Relationship Id="rId1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E%D1%80%D0%BD%D1%8B%D0%B5_%D0%BB%D1%8B%D0%B6%D0%B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B%D0%B8%D0%BC%D0%BF%D0%B8%D0%B9%D1%81%D0%BA%D0%B8%D0%B5_%D0%B2%D0%B8%D0%B4%D1%8B_%D1%81%D0%BF%D0%BE%D1%80%D1%82%D0%B0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ru.wikipedia.org/wiki/%D0%A1%D0%BD%D0%BE%D1%83%D0%B1%D0%BE%D1%80%D0%B4_(%D1%81%D0%BF%D0%BE%D1%80%D1%82%D0%B8%D0%B2%D0%BD%D1%8B%D0%B9_%D0%B8%D0%BD%D0%B2%D0%B5%D0%BD%D1%82%D0%B0%D1%80%D1%8C)" TargetMode="External"/><Relationship Id="rId4" Type="http://schemas.openxmlformats.org/officeDocument/2006/relationships/hyperlink" Target="https://ru.wikipedia.org/wiki/%D0%A1%D0%BA%D0%BB%D0%BE%D0%B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0%B0%D0%B9%D1%8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ru.wikipedia.org/wiki/%D0%92%D0%B8%D0%B4_%D1%81%D0%BF%D0%BE%D1%80%D1%82%D0%B0" TargetMode="External"/><Relationship Id="rId7" Type="http://schemas.openxmlformats.org/officeDocument/2006/relationships/hyperlink" Target="https://ru.wikipedia.org/wiki/%D0%9C%D0%B5%D1%81%D1%82%D0%BD%D0%BE%D1%81%D1%82%D1%8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0%BE%D0%BD%D1%82%D1%80%D0%BE%D0%BB%D1%8C%D0%BD%D1%8B%D0%B9_%D0%BF%D1%83%D0%BD%D0%BA%D1%82" TargetMode="External"/><Relationship Id="rId5" Type="http://schemas.openxmlformats.org/officeDocument/2006/relationships/hyperlink" Target="https://ru.wikipedia.org/wiki/%D0%9A%D0%BE%D0%BC%D0%BF%D0%B0%D1%81" TargetMode="External"/><Relationship Id="rId4" Type="http://schemas.openxmlformats.org/officeDocument/2006/relationships/hyperlink" Target="https://ru.wikipedia.org/wiki/%D0%A1%D0%BF%D0%BE%D1%80%D1%82%D0%B8%D0%B2%D0%BD%D0%B0%D1%8F_%D0%BA%D0%B0%D1%80%D1%82%D0%B0" TargetMode="Externa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b="0" dirty="0" smtClean="0">
                <a:solidFill>
                  <a:srgbClr val="FF0000"/>
                </a:solidFill>
                <a:cs typeface="Andalus" pitchFamily="18" charset="-78"/>
              </a:rPr>
              <a:t>ЗИМНИЕ</a:t>
            </a:r>
            <a:r>
              <a:rPr lang="ru-RU" sz="7200" b="0" dirty="0" smtClean="0">
                <a:solidFill>
                  <a:srgbClr val="FF0000"/>
                </a:solidFill>
              </a:rPr>
              <a:t>  ВИДЫ  СПОРТА</a:t>
            </a:r>
            <a:endParaRPr lang="ru-RU" sz="72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8705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5"/>
            <a:ext cx="8435280" cy="1944216"/>
          </a:xfrm>
        </p:spPr>
        <p:txBody>
          <a:bodyPr>
            <a:normAutofit fontScale="92500"/>
          </a:bodyPr>
          <a:lstStyle/>
          <a:p>
            <a:pPr lvl="0"/>
            <a:r>
              <a:rPr lang="ru-RU" sz="3200" b="1" dirty="0" err="1" smtClean="0"/>
              <a:t>Са́нный</a:t>
            </a:r>
            <a:r>
              <a:rPr lang="ru-RU" sz="3200" b="1" dirty="0" smtClean="0"/>
              <a:t> </a:t>
            </a:r>
            <a:r>
              <a:rPr lang="ru-RU" sz="3200" b="1" dirty="0"/>
              <a:t>спорт</a:t>
            </a:r>
            <a:r>
              <a:rPr lang="ru-RU" sz="3200" dirty="0"/>
              <a:t>  — зимний </a:t>
            </a:r>
            <a:r>
              <a:rPr lang="ru-RU" sz="3200" dirty="0">
                <a:hlinkClick r:id="rId3" tooltip="Олимпийский вид спорта"/>
              </a:rPr>
              <a:t>олимпийский вид спорта</a:t>
            </a:r>
            <a:r>
              <a:rPr lang="ru-RU" sz="3200" dirty="0"/>
              <a:t>, в котором участники соревнуются в скоростном спуске на санях по специальным трассам</a:t>
            </a:r>
            <a:r>
              <a:rPr lang="ru-RU" sz="3200" dirty="0" smtClean="0"/>
              <a:t>.</a:t>
            </a:r>
            <a:endParaRPr lang="ru-RU" sz="28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Виды спорта на льду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6386" name="Picture 2" descr="Шестеро украинских саночников завоевали лицензии на Игры в Сочи - Рамблер-Ново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6667500" cy="385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2476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9"/>
            <a:ext cx="8435280" cy="2088231"/>
          </a:xfrm>
        </p:spPr>
        <p:txBody>
          <a:bodyPr>
            <a:normAutofit fontScale="77500" lnSpcReduction="2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sz="2800" b="1" dirty="0" smtClean="0"/>
              <a:t>Натурбан</a:t>
            </a:r>
            <a:r>
              <a:rPr lang="ru-RU" sz="2800" dirty="0"/>
              <a:t> — дисциплина </a:t>
            </a:r>
            <a:r>
              <a:rPr lang="ru-RU" sz="2800" dirty="0">
                <a:hlinkClick r:id="rId3" tooltip="Санный спорт"/>
              </a:rPr>
              <a:t>санного спорта</a:t>
            </a:r>
            <a:r>
              <a:rPr lang="ru-RU" sz="2800" dirty="0"/>
              <a:t>, заключающаяся в спуске на скорость на санях по естественной трассе. Как и в спуске по искусственным (санно-бобслейным) трассам соревнования проводятся у мужчин на санях-одиночке и санях-двойке, у женщин на санях-одиночке.</a:t>
            </a:r>
          </a:p>
          <a:p>
            <a:endParaRPr lang="ru-RU" dirty="0"/>
          </a:p>
        </p:txBody>
      </p:sp>
      <p:pic>
        <p:nvPicPr>
          <p:cNvPr id="17410" name="Picture 2" descr="Кандалакша - Кандалакшские мастера натурбана показали лучшие результаты на соревнованиях в Новоуральске / Хибины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2" y="1988840"/>
            <a:ext cx="4108527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ндалакшанка Екатерина Лаврентьев победила на Кубке мира по натурбан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598565"/>
            <a:ext cx="4217269" cy="31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297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9"/>
            <a:ext cx="8507288" cy="1800199"/>
          </a:xfrm>
        </p:spPr>
        <p:txBody>
          <a:bodyPr>
            <a:normAutofit fontScale="925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sz="2800" b="1" dirty="0" err="1" smtClean="0"/>
              <a:t>Бобсле́й</a:t>
            </a:r>
            <a:r>
              <a:rPr lang="ru-RU" sz="2800" dirty="0"/>
              <a:t> — зимний олимпийский вид спорта, представляющий собой скоростной спуск с гор по специально оборудованным ледовым трассам на управляемых санях — </a:t>
            </a:r>
            <a:r>
              <a:rPr lang="ru-RU" sz="2800" dirty="0">
                <a:hlinkClick r:id="rId3" tooltip="Боб (сани)"/>
              </a:rPr>
              <a:t>бобах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18436" name="Picture 4" descr="Состав команды участников бобсле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42" y="2132856"/>
            <a:ext cx="773328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336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9"/>
            <a:ext cx="8507288" cy="2232248"/>
          </a:xfrm>
        </p:spPr>
        <p:txBody>
          <a:bodyPr>
            <a:normAutofit fontScale="92500" lnSpcReduction="1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sz="2800" b="1" dirty="0" err="1" smtClean="0"/>
              <a:t>Скелето́н</a:t>
            </a:r>
            <a:r>
              <a:rPr lang="ru-RU" sz="2800" dirty="0"/>
              <a:t> — зимний </a:t>
            </a:r>
            <a:r>
              <a:rPr lang="ru-RU" sz="2800" dirty="0">
                <a:hlinkClick r:id="rId3" tooltip="Олимпийские игры"/>
              </a:rPr>
              <a:t>олимпийский вид спорта</a:t>
            </a:r>
            <a:r>
              <a:rPr lang="ru-RU" sz="2800" dirty="0"/>
              <a:t>, представляющий собой спуск по </a:t>
            </a:r>
            <a:r>
              <a:rPr lang="ru-RU" sz="2800" dirty="0">
                <a:hlinkClick r:id="rId4" tooltip="Лед"/>
              </a:rPr>
              <a:t>ледяному</a:t>
            </a:r>
            <a:r>
              <a:rPr lang="ru-RU" sz="2800" dirty="0"/>
              <a:t> жёлобу на </a:t>
            </a:r>
            <a:r>
              <a:rPr lang="ru-RU" sz="2800" dirty="0" err="1"/>
              <a:t>двухполозьевых</a:t>
            </a:r>
            <a:r>
              <a:rPr lang="ru-RU" sz="2800" dirty="0"/>
              <a:t> </a:t>
            </a:r>
            <a:r>
              <a:rPr lang="ru-RU" sz="2800" dirty="0">
                <a:hlinkClick r:id="rId5" tooltip="Сани"/>
              </a:rPr>
              <a:t>санях</a:t>
            </a:r>
            <a:r>
              <a:rPr lang="ru-RU" sz="2800" dirty="0"/>
              <a:t> на укрепленной раме, победитель которого определяется по сумме двух или четырёх заездов.</a:t>
            </a:r>
          </a:p>
          <a:p>
            <a:endParaRPr lang="ru-RU" dirty="0"/>
          </a:p>
        </p:txBody>
      </p:sp>
      <p:pic>
        <p:nvPicPr>
          <p:cNvPr id="19458" name="Picture 2" descr="https://upload.wikimedia.org/wikipedia/commons/thumb/7/74/Brady_Canfield_skeleton_start.jpg/255px-Brady_Canfield_skeleton_star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90465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983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7"/>
            <a:ext cx="8363272" cy="252027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800" dirty="0">
                <a:hlinkClick r:id="rId3" tooltip="Коньки"/>
              </a:rPr>
              <a:t>Коньковые</a:t>
            </a:r>
            <a:r>
              <a:rPr lang="ru-RU" sz="2800" dirty="0"/>
              <a:t> виды спорта</a:t>
            </a:r>
            <a:endParaRPr lang="ru-RU" sz="3200" dirty="0"/>
          </a:p>
          <a:p>
            <a:pPr lvl="1"/>
            <a:r>
              <a:rPr lang="ru-RU" sz="2800" b="1" dirty="0" err="1" smtClean="0"/>
              <a:t>Фигу́рное</a:t>
            </a:r>
            <a:r>
              <a:rPr lang="ru-RU" sz="2800" b="1" dirty="0" smtClean="0"/>
              <a:t> </a:t>
            </a:r>
            <a:r>
              <a:rPr lang="ru-RU" sz="2800" b="1" dirty="0" err="1"/>
              <a:t>ката́ние</a:t>
            </a:r>
            <a:r>
              <a:rPr lang="ru-RU" sz="2800" dirty="0"/>
              <a:t> — </a:t>
            </a:r>
            <a:r>
              <a:rPr lang="ru-RU" sz="2800" dirty="0" smtClean="0"/>
              <a:t>конькобежный</a:t>
            </a:r>
            <a:r>
              <a:rPr lang="ru-RU" sz="2800" dirty="0"/>
              <a:t> </a:t>
            </a:r>
            <a:r>
              <a:rPr lang="ru-RU" sz="2800" dirty="0">
                <a:hlinkClick r:id="rId4" tooltip="Виды спорта"/>
              </a:rPr>
              <a:t>вид спорта</a:t>
            </a:r>
            <a:r>
              <a:rPr lang="ru-RU" sz="2800" dirty="0"/>
              <a:t>, относится к </a:t>
            </a:r>
            <a:r>
              <a:rPr lang="ru-RU" sz="2800" dirty="0" err="1">
                <a:hlinkClick r:id="rId4" tooltip="Виды спорта"/>
              </a:rPr>
              <a:t>сложнокоординационным</a:t>
            </a:r>
            <a:r>
              <a:rPr lang="ru-RU" sz="2800" dirty="0">
                <a:hlinkClick r:id="rId4" tooltip="Виды спорта"/>
              </a:rPr>
              <a:t> видам спорта</a:t>
            </a:r>
            <a:r>
              <a:rPr lang="ru-RU" sz="2800" dirty="0"/>
              <a:t>. Основная идея заключается в передвижении спортсмена или пары спортсменов на </a:t>
            </a:r>
            <a:r>
              <a:rPr lang="ru-RU" sz="2800" dirty="0">
                <a:hlinkClick r:id="rId5" tooltip="Фигурные коньки"/>
              </a:rPr>
              <a:t>коньках</a:t>
            </a:r>
            <a:r>
              <a:rPr lang="ru-RU" sz="2800" dirty="0"/>
              <a:t> по </a:t>
            </a:r>
            <a:r>
              <a:rPr lang="ru-RU" sz="2800" dirty="0">
                <a:hlinkClick r:id="rId6" tooltip="Лёд"/>
              </a:rPr>
              <a:t>льду</a:t>
            </a:r>
            <a:r>
              <a:rPr lang="ru-RU" sz="2800" dirty="0"/>
              <a:t> с переменами направления скольжения и выполнением дополнительных элементов (</a:t>
            </a:r>
            <a:r>
              <a:rPr lang="ru-RU" sz="2800" dirty="0" err="1">
                <a:hlinkClick r:id="rId7" tooltip="Вращения в фигурном катании"/>
              </a:rPr>
              <a:t>вращением</a:t>
            </a:r>
            <a:r>
              <a:rPr lang="ru-RU" sz="2800" dirty="0" err="1"/>
              <a:t>,</a:t>
            </a:r>
            <a:r>
              <a:rPr lang="ru-RU" sz="2800" dirty="0" err="1">
                <a:hlinkClick r:id="rId8" tooltip="Прыжки в фигурном катании"/>
              </a:rPr>
              <a:t>прыжками</a:t>
            </a:r>
            <a:r>
              <a:rPr lang="ru-RU" sz="2800" dirty="0"/>
              <a:t>, </a:t>
            </a:r>
            <a:r>
              <a:rPr lang="ru-RU" sz="2800" dirty="0">
                <a:hlinkClick r:id="rId9" tooltip="Шаги в фигурном катании"/>
              </a:rPr>
              <a:t>комбинаций шагов</a:t>
            </a:r>
            <a:r>
              <a:rPr lang="ru-RU" sz="2800" dirty="0"/>
              <a:t>, </a:t>
            </a:r>
            <a:r>
              <a:rPr lang="ru-RU" sz="2800" dirty="0">
                <a:hlinkClick r:id="rId10" tooltip="Поддержки в фигурном катании"/>
              </a:rPr>
              <a:t>поддержек</a:t>
            </a:r>
            <a:r>
              <a:rPr lang="ru-RU" sz="2800" dirty="0"/>
              <a:t> и др.) под </a:t>
            </a:r>
            <a:r>
              <a:rPr lang="ru-RU" sz="2800" dirty="0">
                <a:hlinkClick r:id="rId11" tooltip="Музыка"/>
              </a:rPr>
              <a:t>музыку</a:t>
            </a:r>
            <a:r>
              <a:rPr lang="ru-RU" sz="2800" dirty="0"/>
              <a:t>.</a:t>
            </a:r>
          </a:p>
          <a:p>
            <a:pPr marL="393192" lvl="1" indent="0">
              <a:buNone/>
            </a:pPr>
            <a:endParaRPr lang="ru-RU" sz="2800" dirty="0"/>
          </a:p>
          <a:p>
            <a:endParaRPr lang="ru-RU" dirty="0"/>
          </a:p>
        </p:txBody>
      </p:sp>
      <p:pic>
        <p:nvPicPr>
          <p:cNvPr id="20482" name="Picture 2" descr="Спортивный блог - Страница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524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231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1"/>
            <a:ext cx="8435280" cy="244827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Конькобежный </a:t>
            </a:r>
            <a:r>
              <a:rPr lang="ru-RU" b="1" dirty="0"/>
              <a:t>спорт</a:t>
            </a:r>
            <a:r>
              <a:rPr lang="ru-RU" dirty="0"/>
              <a:t> или </a:t>
            </a:r>
            <a:r>
              <a:rPr lang="ru-RU" b="1" dirty="0"/>
              <a:t>скоростной бег на коньках</a:t>
            </a:r>
            <a:r>
              <a:rPr lang="ru-RU" dirty="0"/>
              <a:t> — </a:t>
            </a:r>
            <a:r>
              <a:rPr lang="ru-RU" dirty="0">
                <a:hlinkClick r:id="rId3" tooltip="Вид спорта"/>
              </a:rPr>
              <a:t>вид спорта</a:t>
            </a:r>
            <a:r>
              <a:rPr lang="ru-RU" dirty="0"/>
              <a:t>, в котором необходимо как можно быстрее на </a:t>
            </a:r>
            <a:r>
              <a:rPr lang="ru-RU" dirty="0">
                <a:hlinkClick r:id="rId4" tooltip="Коньки"/>
              </a:rPr>
              <a:t>коньках</a:t>
            </a:r>
            <a:r>
              <a:rPr lang="ru-RU" dirty="0"/>
              <a:t> преодолевать определённую дистанцию на ледовом стадионе по замкнутому кругу. Подразделяется на классический и </a:t>
            </a:r>
            <a:r>
              <a:rPr lang="ru-RU" dirty="0">
                <a:hlinkClick r:id="rId5" tooltip="Шорт-трек"/>
              </a:rPr>
              <a:t>шорт-трек</a:t>
            </a:r>
            <a:r>
              <a:rPr lang="ru-RU" dirty="0"/>
              <a:t>.</a:t>
            </a:r>
          </a:p>
        </p:txBody>
      </p:sp>
      <p:pic>
        <p:nvPicPr>
          <p:cNvPr id="21506" name="Picture 2" descr="Иркутские коньки взяли бронзу на Чемпионате Росс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1912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709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8641"/>
            <a:ext cx="8507288" cy="2232248"/>
          </a:xfrm>
        </p:spPr>
        <p:txBody>
          <a:bodyPr>
            <a:normAutofit fontScale="92500" lnSpcReduction="1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sz="2800" b="1" dirty="0" smtClean="0"/>
              <a:t>Шорт-трек</a:t>
            </a:r>
            <a:r>
              <a:rPr lang="ru-RU" sz="2800" dirty="0"/>
              <a:t> — </a:t>
            </a:r>
            <a:r>
              <a:rPr lang="ru-RU" sz="2800" dirty="0" smtClean="0"/>
              <a:t>вид </a:t>
            </a:r>
            <a:r>
              <a:rPr lang="ru-RU" sz="2800" dirty="0" smtClean="0">
                <a:hlinkClick r:id="rId3" tooltip="Конькобежный спорт"/>
              </a:rPr>
              <a:t>конькобежного </a:t>
            </a:r>
            <a:r>
              <a:rPr lang="ru-RU" sz="2800" dirty="0">
                <a:hlinkClick r:id="rId3" tooltip="Конькобежный спорт"/>
              </a:rPr>
              <a:t>спорта</a:t>
            </a:r>
            <a:r>
              <a:rPr lang="ru-RU" sz="2800" dirty="0"/>
              <a:t>. В соревнованиях несколько спортсменов (как правило 4—8: чем больше дистанция, тем больше спортсменов в забеге) одновременно катаются по овальной ледовой дорожке длиной 111,12 м.</a:t>
            </a:r>
          </a:p>
          <a:p>
            <a:endParaRPr lang="ru-RU" dirty="0"/>
          </a:p>
        </p:txBody>
      </p:sp>
      <p:pic>
        <p:nvPicPr>
          <p:cNvPr id="22530" name="Picture 2" descr="Сборная Омской области победила в VI Спартакиаде учащихся России по шорт-треку Новости Омс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633670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7909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7"/>
            <a:ext cx="8435280" cy="266429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Хокке́й</a:t>
            </a:r>
            <a:r>
              <a:rPr lang="ru-RU" b="1" dirty="0" smtClean="0"/>
              <a:t> </a:t>
            </a:r>
            <a:r>
              <a:rPr lang="ru-RU" b="1" dirty="0"/>
              <a:t>с </a:t>
            </a:r>
            <a:r>
              <a:rPr lang="ru-RU" b="1" dirty="0" err="1"/>
              <a:t>ша́йбой</a:t>
            </a:r>
            <a:r>
              <a:rPr lang="ru-RU" dirty="0"/>
              <a:t>  — </a:t>
            </a:r>
            <a:r>
              <a:rPr lang="ru-RU" dirty="0">
                <a:hlinkClick r:id="rId3" tooltip="Команда"/>
              </a:rPr>
              <a:t>командная</a:t>
            </a:r>
            <a:r>
              <a:rPr lang="ru-RU" dirty="0"/>
              <a:t> </a:t>
            </a:r>
            <a:r>
              <a:rPr lang="ru-RU" dirty="0">
                <a:hlinkClick r:id="rId4" tooltip="Спортивная игра"/>
              </a:rPr>
              <a:t>спортивная игра</a:t>
            </a:r>
            <a:r>
              <a:rPr lang="ru-RU" dirty="0"/>
              <a:t> на </a:t>
            </a:r>
            <a:r>
              <a:rPr lang="ru-RU" dirty="0">
                <a:hlinkClick r:id="rId5" tooltip="Лёд"/>
              </a:rPr>
              <a:t>льду</a:t>
            </a:r>
            <a:r>
              <a:rPr lang="ru-RU" dirty="0"/>
              <a:t>, заключающаяся в противоборстве двух команд на </a:t>
            </a:r>
            <a:r>
              <a:rPr lang="ru-RU" dirty="0">
                <a:hlinkClick r:id="rId6" tooltip="Коньки"/>
              </a:rPr>
              <a:t>коньках</a:t>
            </a:r>
            <a:r>
              <a:rPr lang="ru-RU" dirty="0"/>
              <a:t>, которые, передавая </a:t>
            </a:r>
            <a:r>
              <a:rPr lang="ru-RU" dirty="0">
                <a:hlinkClick r:id="rId7" tooltip="Шайба (хоккей с шайбой)"/>
              </a:rPr>
              <a:t>шайбу</a:t>
            </a:r>
            <a:r>
              <a:rPr lang="ru-RU" dirty="0"/>
              <a:t> </a:t>
            </a:r>
            <a:r>
              <a:rPr lang="ru-RU" dirty="0">
                <a:hlinkClick r:id="rId8" tooltip="Клюшка"/>
              </a:rPr>
              <a:t>клюшками</a:t>
            </a:r>
            <a:r>
              <a:rPr lang="ru-RU" dirty="0"/>
              <a:t>, стремятся забросить её наибольшее количество раз в </a:t>
            </a:r>
            <a:r>
              <a:rPr lang="ru-RU" dirty="0">
                <a:hlinkClick r:id="rId9" tooltip="Ворота (спорт)"/>
              </a:rPr>
              <a:t>ворота</a:t>
            </a:r>
            <a:r>
              <a:rPr lang="ru-RU" dirty="0"/>
              <a:t> соперника и не пропустить в свои. Побеждает команда, забросившая наибольшее количество шайб в ворота соперника.</a:t>
            </a:r>
          </a:p>
          <a:p>
            <a:pPr marL="109728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sz="2800" dirty="0"/>
          </a:p>
          <a:p>
            <a:endParaRPr lang="ru-RU" dirty="0"/>
          </a:p>
        </p:txBody>
      </p:sp>
      <p:pic>
        <p:nvPicPr>
          <p:cNvPr id="23554" name="Picture 2" descr="Хоккей с шайбой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62473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9651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9"/>
            <a:ext cx="8507288" cy="3312368"/>
          </a:xfrm>
        </p:spPr>
        <p:txBody>
          <a:bodyPr>
            <a:normAutofit fontScale="85000" lnSpcReduction="2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sz="2800" b="1" dirty="0" smtClean="0"/>
              <a:t>Хоккей </a:t>
            </a:r>
            <a:r>
              <a:rPr lang="ru-RU" sz="2800" b="1" dirty="0"/>
              <a:t>с </a:t>
            </a:r>
            <a:r>
              <a:rPr lang="ru-RU" sz="2800" b="1" dirty="0" smtClean="0"/>
              <a:t>мячом</a:t>
            </a:r>
            <a:r>
              <a:rPr lang="ru-RU" sz="2800" dirty="0"/>
              <a:t> — зимняя спортивная командная игра, </a:t>
            </a:r>
            <a:r>
              <a:rPr lang="ru-RU" sz="2800" dirty="0" err="1"/>
              <a:t>проводящаяся</a:t>
            </a:r>
            <a:r>
              <a:rPr lang="ru-RU" sz="2800" dirty="0"/>
              <a:t> на ледяном поле с участием двух команд (по десять полевых игроков и одному вратарю в каждой). Все игроки для передвижения по льду используют </a:t>
            </a:r>
            <a:r>
              <a:rPr lang="ru-RU" sz="2800" dirty="0">
                <a:hlinkClick r:id="rId3" tooltip="Коньки"/>
              </a:rPr>
              <a:t>коньки</a:t>
            </a:r>
            <a:r>
              <a:rPr lang="ru-RU" sz="2800" dirty="0"/>
              <a:t>. Полевые игроки, используя </a:t>
            </a:r>
            <a:r>
              <a:rPr lang="ru-RU" sz="2800" dirty="0">
                <a:hlinkClick r:id="rId4" tooltip="Клюшка (хоккей с мячом)"/>
              </a:rPr>
              <a:t>клюшки</a:t>
            </a:r>
            <a:r>
              <a:rPr lang="ru-RU" sz="2800" dirty="0"/>
              <a:t>, пытаются ими забить мяч в ворота другой команды и при этом не позволить полевым игрокам противоположной команды сделать то же самое. Ворота охраняют вратари, не использующие клюшек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24580" name="Picture 4" descr="https://upload.wikimedia.org/wikipedia/commons/thumb/0/02/Bandy_players.jpg/1024px-Bandy_play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5"/>
            <a:ext cx="6120680" cy="347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3708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9"/>
            <a:ext cx="8435280" cy="2016224"/>
          </a:xfrm>
        </p:spPr>
        <p:txBody>
          <a:bodyPr/>
          <a:lstStyle/>
          <a:p>
            <a:r>
              <a:rPr lang="ru-RU" b="1" dirty="0" err="1" smtClean="0"/>
              <a:t>Рингетт</a:t>
            </a:r>
            <a:r>
              <a:rPr lang="ru-RU" dirty="0"/>
              <a:t> — исключительно женский командный вид спорта из семейства </a:t>
            </a:r>
            <a:r>
              <a:rPr lang="ru-RU" dirty="0">
                <a:hlinkClick r:id="rId3" tooltip="Хоккей"/>
              </a:rPr>
              <a:t>хоккеев</a:t>
            </a:r>
            <a:r>
              <a:rPr lang="ru-RU" dirty="0"/>
              <a:t>. Является особенно популярным в </a:t>
            </a:r>
            <a:r>
              <a:rPr lang="ru-RU" dirty="0">
                <a:hlinkClick r:id="rId4" tooltip="Канада"/>
              </a:rPr>
              <a:t>Канаде</a:t>
            </a:r>
            <a:r>
              <a:rPr lang="ru-RU" dirty="0"/>
              <a:t>, </a:t>
            </a:r>
            <a:r>
              <a:rPr lang="ru-RU" dirty="0">
                <a:hlinkClick r:id="rId5" tooltip="Финляндия"/>
              </a:rPr>
              <a:t>Финляндии</a:t>
            </a:r>
            <a:r>
              <a:rPr lang="ru-RU" dirty="0"/>
              <a:t>, </a:t>
            </a:r>
            <a:r>
              <a:rPr lang="ru-RU" dirty="0">
                <a:hlinkClick r:id="rId6" tooltip="Швеция"/>
              </a:rPr>
              <a:t>Швеции</a:t>
            </a:r>
            <a:r>
              <a:rPr lang="ru-RU" dirty="0"/>
              <a:t>, </a:t>
            </a:r>
            <a:r>
              <a:rPr lang="ru-RU" u="sng" dirty="0">
                <a:hlinkClick r:id="rId7" tooltip="США"/>
              </a:rPr>
              <a:t>США</a:t>
            </a:r>
            <a:r>
              <a:rPr lang="ru-RU" dirty="0"/>
              <a:t> и </a:t>
            </a:r>
            <a:r>
              <a:rPr lang="ru-RU" dirty="0">
                <a:hlinkClick r:id="rId8" tooltip="Чехия"/>
              </a:rPr>
              <a:t>Чехии</a:t>
            </a:r>
            <a:r>
              <a:rPr lang="ru-RU" dirty="0"/>
              <a:t>.</a:t>
            </a:r>
          </a:p>
        </p:txBody>
      </p:sp>
      <p:pic>
        <p:nvPicPr>
          <p:cNvPr id="25602" name="Picture 2" descr="Ringette - The fastest game on i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83264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86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1"/>
            <a:ext cx="8435280" cy="216024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800" dirty="0">
                <a:hlinkClick r:id="rId3" tooltip="Лыжный спорт"/>
              </a:rPr>
              <a:t>Лыжный спорт</a:t>
            </a:r>
            <a:endParaRPr lang="ru-RU" sz="3200" dirty="0"/>
          </a:p>
          <a:p>
            <a:pPr lvl="1"/>
            <a:r>
              <a:rPr lang="ru-RU" sz="2800" b="1" dirty="0" err="1" smtClean="0"/>
              <a:t>Лы́жные</a:t>
            </a:r>
            <a:r>
              <a:rPr lang="ru-RU" sz="2800" b="1" dirty="0" smtClean="0"/>
              <a:t> </a:t>
            </a:r>
            <a:r>
              <a:rPr lang="ru-RU" sz="2800" b="1" dirty="0" err="1"/>
              <a:t>го́нки</a:t>
            </a:r>
            <a:r>
              <a:rPr lang="ru-RU" sz="2800" dirty="0"/>
              <a:t> — гонки на </a:t>
            </a:r>
            <a:r>
              <a:rPr lang="ru-RU" sz="2800" dirty="0">
                <a:hlinkClick r:id="rId4" tooltip="Лыжи"/>
              </a:rPr>
              <a:t>лыжах</a:t>
            </a:r>
            <a:r>
              <a:rPr lang="ru-RU" sz="2800" dirty="0"/>
              <a:t> на определённую дистанцию по специально подготовленной трассе среди лиц определённой категории (возрастной, половой и т. д.). </a:t>
            </a:r>
          </a:p>
          <a:p>
            <a:pPr marL="393192" lvl="1" indent="0">
              <a:buNone/>
            </a:pPr>
            <a:endParaRPr lang="ru-RU" sz="2800" dirty="0"/>
          </a:p>
          <a:p>
            <a:pPr marL="393192" lvl="1" indent="0">
              <a:buNone/>
            </a:pPr>
            <a:endParaRPr lang="ru-RU" sz="28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Виды спорта на снегу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 descr="C:\Users\Дима\Pictures\lyzh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715000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1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8507288" cy="295232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b="1" dirty="0" err="1" smtClean="0"/>
              <a:t>Айсшток</a:t>
            </a:r>
            <a:r>
              <a:rPr lang="ru-RU" dirty="0"/>
              <a:t>  — командный </a:t>
            </a:r>
            <a:r>
              <a:rPr lang="ru-RU" dirty="0">
                <a:hlinkClick r:id="rId3" tooltip="Виды спорта"/>
              </a:rPr>
              <a:t>вид спорта</a:t>
            </a:r>
            <a:r>
              <a:rPr lang="ru-RU" dirty="0"/>
              <a:t> на ледяной площадке. Играющие по очереди бросают на лёд </a:t>
            </a:r>
            <a:r>
              <a:rPr lang="ru-RU" dirty="0" err="1"/>
              <a:t>айсштоки</a:t>
            </a:r>
            <a:r>
              <a:rPr lang="ru-RU" dirty="0"/>
              <a:t> </a:t>
            </a:r>
            <a:r>
              <a:rPr lang="ru-RU" dirty="0" smtClean="0"/>
              <a:t>(специальные </a:t>
            </a:r>
            <a:r>
              <a:rPr lang="ru-RU" dirty="0"/>
              <a:t>спортивные снаряды, представляющие собой палку длиной около 30 см, прикреплённую к скользящей поверхности) таким образом, чтобы </a:t>
            </a:r>
            <a:r>
              <a:rPr lang="ru-RU" dirty="0" err="1"/>
              <a:t>айсшток</a:t>
            </a:r>
            <a:r>
              <a:rPr lang="ru-RU" dirty="0"/>
              <a:t> скользил по льду в заданном направлении. Цель игры — кинуть </a:t>
            </a:r>
            <a:r>
              <a:rPr lang="ru-RU" dirty="0" err="1"/>
              <a:t>айсшток</a:t>
            </a:r>
            <a:r>
              <a:rPr lang="ru-RU" dirty="0"/>
              <a:t> так, чтобы он, в зависимости от разновидности игры, либо остановился как можно ближе к </a:t>
            </a:r>
            <a:r>
              <a:rPr lang="ru-RU" dirty="0" smtClean="0"/>
              <a:t>мишени, </a:t>
            </a:r>
            <a:r>
              <a:rPr lang="ru-RU" dirty="0"/>
              <a:t>либо пролетел как можно дальше.</a:t>
            </a:r>
          </a:p>
        </p:txBody>
      </p:sp>
      <p:pic>
        <p:nvPicPr>
          <p:cNvPr id="15364" name="Picture 4" descr="Icestock 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284984"/>
            <a:ext cx="6120681" cy="329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34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9"/>
            <a:ext cx="8435280" cy="252028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err="1" smtClean="0"/>
              <a:t>Брумбол</a:t>
            </a:r>
            <a:r>
              <a:rPr lang="ru-RU" dirty="0" smtClean="0"/>
              <a:t> </a:t>
            </a:r>
            <a:r>
              <a:rPr lang="ru-RU" dirty="0"/>
              <a:t>— зимняя </a:t>
            </a:r>
            <a:r>
              <a:rPr lang="ru-RU" dirty="0">
                <a:hlinkClick r:id="rId3" tooltip="Командные виды спорта"/>
              </a:rPr>
              <a:t>спортивная командная игра</a:t>
            </a:r>
            <a:r>
              <a:rPr lang="ru-RU" dirty="0"/>
              <a:t>, </a:t>
            </a:r>
            <a:r>
              <a:rPr lang="ru-RU" dirty="0" err="1"/>
              <a:t>проводящаяся</a:t>
            </a:r>
            <a:r>
              <a:rPr lang="ru-RU" dirty="0"/>
              <a:t> на ледяном поле с участием двух команд, состоящих из пяти полевых игроков и вратаря. Похожа на симбиоз </a:t>
            </a:r>
            <a:r>
              <a:rPr lang="ru-RU" dirty="0">
                <a:hlinkClick r:id="rId4" tooltip="Хоккей с шайбой"/>
              </a:rPr>
              <a:t>хоккея с шайбой</a:t>
            </a:r>
            <a:r>
              <a:rPr lang="ru-RU" dirty="0"/>
              <a:t> и </a:t>
            </a:r>
            <a:r>
              <a:rPr lang="ru-RU" dirty="0" err="1">
                <a:hlinkClick r:id="rId5" tooltip="Флорбол"/>
              </a:rPr>
              <a:t>флорбола</a:t>
            </a:r>
            <a:r>
              <a:rPr lang="ru-RU" dirty="0"/>
              <a:t>, главные отличия от хоккея выражаются в инвентаре: мяч вместо </a:t>
            </a:r>
            <a:r>
              <a:rPr lang="ru-RU" dirty="0">
                <a:hlinkClick r:id="rId6" tooltip="Шайба (хоккей)"/>
              </a:rPr>
              <a:t>шайбы</a:t>
            </a:r>
            <a:r>
              <a:rPr lang="ru-RU" dirty="0"/>
              <a:t>; палка с симметричным пластиковым наконечником (метла) вместо </a:t>
            </a:r>
            <a:r>
              <a:rPr lang="ru-RU" dirty="0">
                <a:hlinkClick r:id="rId7" tooltip="Клюшка (хоккей с шайбой)"/>
              </a:rPr>
              <a:t>клюшки</a:t>
            </a:r>
            <a:r>
              <a:rPr lang="ru-RU" dirty="0"/>
              <a:t>; обувь с цепкой резиновой подошвой вместо </a:t>
            </a:r>
            <a:r>
              <a:rPr lang="ru-RU" dirty="0">
                <a:hlinkClick r:id="rId8" tooltip="Хоккейные коньки"/>
              </a:rPr>
              <a:t>коньков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4338" name="Picture 2" descr="https://upload.wikimedia.org/wikipedia/commons/thumb/2/26/Ligue_du_jeudi.jpeg/300px-Ligue_du_jeudi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72008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256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9"/>
            <a:ext cx="8435280" cy="201622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/>
              <a:t>Кёрлинг</a:t>
            </a:r>
            <a:r>
              <a:rPr lang="ru-RU" dirty="0"/>
              <a:t> — командная </a:t>
            </a:r>
            <a:r>
              <a:rPr lang="ru-RU" dirty="0">
                <a:hlinkClick r:id="rId3" tooltip="Спортивная игра"/>
              </a:rPr>
              <a:t>спортивная игра</a:t>
            </a:r>
            <a:r>
              <a:rPr lang="ru-RU" dirty="0"/>
              <a:t> на </a:t>
            </a:r>
            <a:r>
              <a:rPr lang="ru-RU" dirty="0">
                <a:hlinkClick r:id="rId4" tooltip="Лёд"/>
              </a:rPr>
              <a:t>ледяной</a:t>
            </a:r>
            <a:r>
              <a:rPr lang="ru-RU" dirty="0"/>
              <a:t> площадке. Участники двух команд поочерёдно пускают по льду специальные тяжёлые </a:t>
            </a:r>
            <a:r>
              <a:rPr lang="ru-RU" dirty="0">
                <a:hlinkClick r:id="rId5" tooltip="Гранит"/>
              </a:rPr>
              <a:t>гранитные</a:t>
            </a:r>
            <a:r>
              <a:rPr lang="ru-RU" dirty="0"/>
              <a:t> снаряды («</a:t>
            </a:r>
            <a:r>
              <a:rPr lang="ru-RU" dirty="0">
                <a:hlinkClick r:id="rId6" tooltip="Камень (кёрлинг) (страница отсутствует)"/>
              </a:rPr>
              <a:t>камни</a:t>
            </a:r>
            <a:r>
              <a:rPr lang="ru-RU" dirty="0"/>
              <a:t>») в сторону размеченной на льду мишени («</a:t>
            </a:r>
            <a:r>
              <a:rPr lang="ru-RU" dirty="0">
                <a:hlinkClick r:id="rId7" tooltip="Дом (кёрлинг) (страница отсутствует)"/>
              </a:rPr>
              <a:t>дома</a:t>
            </a:r>
            <a:r>
              <a:rPr lang="ru-RU" dirty="0"/>
              <a:t>»). В каждой команде — четыре игрока.</a:t>
            </a:r>
          </a:p>
          <a:p>
            <a:endParaRPr lang="ru-RU" dirty="0"/>
          </a:p>
        </p:txBody>
      </p:sp>
      <p:pic>
        <p:nvPicPr>
          <p:cNvPr id="13314" name="Picture 2" descr="Журнал Friends-Forum.com СПОРТ Кёрлинг-герои камней и щёток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655272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74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1"/>
            <a:ext cx="8507288" cy="2448272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2800" dirty="0">
                <a:hlinkClick r:id="rId3" tooltip="Парусный спорт"/>
              </a:rPr>
              <a:t>Зимние парусные</a:t>
            </a:r>
            <a:r>
              <a:rPr lang="ru-RU" sz="2800" dirty="0"/>
              <a:t> виды спорта</a:t>
            </a:r>
            <a:endParaRPr lang="ru-RU" sz="3200" dirty="0"/>
          </a:p>
          <a:p>
            <a:pPr lvl="1"/>
            <a:r>
              <a:rPr lang="ru-RU" sz="2800" b="1" dirty="0" smtClean="0"/>
              <a:t>Буерный </a:t>
            </a:r>
            <a:r>
              <a:rPr lang="ru-RU" sz="2800" b="1" dirty="0"/>
              <a:t>спорт</a:t>
            </a:r>
            <a:r>
              <a:rPr lang="ru-RU" sz="2800" dirty="0"/>
              <a:t> — появившийся в начале XVII века в странах Северной Европы и Северной Америки вид спорта, заключающийся в гонках по прочному льду на парусных лодках, к нижней части которых приделаны металлические коньки. Популярным развлечением стал в XIX веке.</a:t>
            </a:r>
          </a:p>
          <a:p>
            <a:pPr marL="393192" lvl="1" indent="0">
              <a:buNone/>
            </a:pPr>
            <a:endParaRPr lang="ru-RU" sz="2800" dirty="0"/>
          </a:p>
          <a:p>
            <a:endParaRPr lang="ru-RU" dirty="0"/>
          </a:p>
        </p:txBody>
      </p:sp>
      <p:pic>
        <p:nvPicPr>
          <p:cNvPr id="12290" name="Picture 2" descr="Dn nasva 08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583264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18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1"/>
            <a:ext cx="8435280" cy="2448272"/>
          </a:xfrm>
        </p:spPr>
        <p:txBody>
          <a:bodyPr>
            <a:normAutofit lnSpcReduction="10000"/>
          </a:bodyPr>
          <a:lstStyle/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ru-RU" sz="2400" dirty="0"/>
              <a:t> </a:t>
            </a:r>
            <a:r>
              <a:rPr lang="ru-RU" sz="2800" b="1" dirty="0" smtClean="0"/>
              <a:t>Зимний </a:t>
            </a:r>
            <a:r>
              <a:rPr lang="ru-RU" sz="2800" b="1" dirty="0"/>
              <a:t>виндсёрфинг</a:t>
            </a:r>
            <a:r>
              <a:rPr lang="ru-RU" sz="2800" dirty="0"/>
              <a:t> — вид </a:t>
            </a:r>
            <a:r>
              <a:rPr lang="ru-RU" sz="2800" dirty="0">
                <a:hlinkClick r:id="rId3" tooltip="Спорт"/>
              </a:rPr>
              <a:t>спорта</a:t>
            </a:r>
            <a:r>
              <a:rPr lang="ru-RU" sz="2800" dirty="0"/>
              <a:t> с использованием </a:t>
            </a:r>
            <a:r>
              <a:rPr lang="ru-RU" sz="2800" dirty="0">
                <a:hlinkClick r:id="rId4" tooltip="Парус"/>
              </a:rPr>
              <a:t>паруса</a:t>
            </a:r>
            <a:r>
              <a:rPr lang="ru-RU" sz="2800" dirty="0"/>
              <a:t> и специального снаряда скольжения, обычно в виде коньковой платформы небольшого размера (1,2—2,0 м) или </a:t>
            </a:r>
            <a:r>
              <a:rPr lang="ru-RU" sz="2800" dirty="0">
                <a:hlinkClick r:id="rId5" tooltip="Парусная лыжа"/>
              </a:rPr>
              <a:t>лыжи</a:t>
            </a:r>
            <a:r>
              <a:rPr lang="ru-RU" sz="2800" dirty="0"/>
              <a:t> с небольшой платформой. </a:t>
            </a:r>
          </a:p>
          <a:p>
            <a:endParaRPr lang="ru-RU" dirty="0"/>
          </a:p>
        </p:txBody>
      </p:sp>
      <p:pic>
        <p:nvPicPr>
          <p:cNvPr id="9218" name="Picture 2" descr="C:\Users\Дима\Pictures\pic13945401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70" y="278092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803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9"/>
            <a:ext cx="8435280" cy="2448272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Зимний </a:t>
            </a:r>
            <a:r>
              <a:rPr lang="ru-RU" sz="2400" b="1" dirty="0" err="1" smtClean="0"/>
              <a:t>к</a:t>
            </a:r>
            <a:r>
              <a:rPr lang="ru-RU" b="1" dirty="0" err="1" smtClean="0"/>
              <a:t>айтселинг</a:t>
            </a:r>
            <a:r>
              <a:rPr lang="ru-RU" dirty="0"/>
              <a:t> — вид спорта и активного отдыха представляющего собой занятия с буксировочным </a:t>
            </a:r>
            <a:r>
              <a:rPr lang="ru-RU" dirty="0" err="1">
                <a:hlinkClick r:id="rId3" tooltip="Кайт"/>
              </a:rPr>
              <a:t>кайтом</a:t>
            </a:r>
            <a:r>
              <a:rPr lang="ru-RU" dirty="0"/>
              <a:t> на горизонтальной плоскости покрытой снегом или льдом с применением лыж, сноуборда или других скользящих по льду и снегу снарядов.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ru-RU" sz="2800" dirty="0"/>
          </a:p>
          <a:p>
            <a:endParaRPr lang="ru-RU" dirty="0"/>
          </a:p>
        </p:txBody>
      </p:sp>
      <p:pic>
        <p:nvPicPr>
          <p:cNvPr id="10242" name="Picture 2" descr="https://upload.wikimedia.org/wikipedia/commons/thumb/c/c8/%D0%9A%D0%B0%D0%B9%D1%82%D0%B5%D1%80_%D0%B2_%D0%A2%D0%B5%D1%80%D0%B8%D0%B1%D0%B5%D1%80%D0%BA%D0%B5.jpg/1024px-%D0%9A%D0%B0%D0%B9%D1%82%D0%B5%D1%80_%D0%B2_%D0%A2%D0%B5%D1%80%D0%B8%D0%B1%D0%B5%D1%80%D0%BA%D0%B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7"/>
            <a:ext cx="7776864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7194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1"/>
            <a:ext cx="8363272" cy="1296144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/>
              <a:t>Спидвей </a:t>
            </a:r>
            <a:r>
              <a:rPr lang="ru-RU" b="1" dirty="0"/>
              <a:t>на льду</a:t>
            </a:r>
            <a:r>
              <a:rPr lang="ru-RU" dirty="0"/>
              <a:t> — разновидность мотогонок, </a:t>
            </a:r>
            <a:r>
              <a:rPr lang="ru-RU" dirty="0" err="1"/>
              <a:t>проводящаяся</a:t>
            </a:r>
            <a:r>
              <a:rPr lang="ru-RU" dirty="0"/>
              <a:t> на покрытом льдом овальном треке.</a:t>
            </a:r>
          </a:p>
          <a:p>
            <a:endParaRPr lang="ru-RU" dirty="0"/>
          </a:p>
        </p:txBody>
      </p:sp>
      <p:pic>
        <p:nvPicPr>
          <p:cNvPr id="11266" name="Picture 2" descr="Finallauf in der Eisspeedway-Weltmeisterschaft 2010 in Innsbruck (0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0" y="1412776"/>
            <a:ext cx="8208912" cy="522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810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8435280" cy="1512168"/>
          </a:xfrm>
        </p:spPr>
        <p:txBody>
          <a:bodyPr/>
          <a:lstStyle/>
          <a:p>
            <a:r>
              <a:rPr lang="ru-RU" dirty="0"/>
              <a:t>К зимним видам спорта относятся также </a:t>
            </a:r>
            <a:r>
              <a:rPr lang="ru-RU" dirty="0">
                <a:hlinkClick r:id="rId3" tooltip="Зимнее плавание"/>
              </a:rPr>
              <a:t>зимнее плавание</a:t>
            </a:r>
            <a:r>
              <a:rPr lang="ru-RU" dirty="0"/>
              <a:t>, </a:t>
            </a:r>
            <a:r>
              <a:rPr lang="ru-RU" dirty="0">
                <a:hlinkClick r:id="rId4" tooltip="Зимняя рыбалка"/>
              </a:rPr>
              <a:t>зимняя рыбалка</a:t>
            </a:r>
            <a:r>
              <a:rPr lang="ru-RU" dirty="0"/>
              <a:t>, </a:t>
            </a:r>
            <a:r>
              <a:rPr lang="ru-RU" dirty="0">
                <a:hlinkClick r:id="rId5" tooltip="Зимний триатлон (страница отсутствует)"/>
              </a:rPr>
              <a:t>зимний триатлон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6626" name="Picture 2" descr="Моржева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48" y="1772816"/>
            <a:ext cx="403244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Особенности зимней рыбалки Рыбал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5"/>
            <a:ext cx="4367808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Места Записи в рубрике Места Саратов в тренде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96" y="4365104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507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9"/>
            <a:ext cx="8229600" cy="720080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sz="2400" b="1" dirty="0">
                <a:hlinkClick r:id="rId3" tooltip="Лыжное двоеборье"/>
              </a:rPr>
              <a:t>Лыжное двоеборье</a:t>
            </a:r>
            <a:endParaRPr lang="ru-RU" sz="2800" b="1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— олимпийский вид спорта, сочетающий в своей программе </a:t>
            </a:r>
            <a:r>
              <a:rPr lang="ru-RU" dirty="0">
                <a:hlinkClick r:id="rId4" tooltip="Прыжки на лыжах с трамплина"/>
              </a:rPr>
              <a:t>прыжки на лыжах с трамплина</a:t>
            </a:r>
            <a:r>
              <a:rPr lang="ru-RU" dirty="0"/>
              <a:t> и </a:t>
            </a:r>
            <a:r>
              <a:rPr lang="ru-RU" u="sng" dirty="0">
                <a:hlinkClick r:id="rId5" tooltip="Лыжные гонки"/>
              </a:rPr>
              <a:t>лыжные гонки</a:t>
            </a:r>
            <a:r>
              <a:rPr lang="ru-RU" dirty="0"/>
              <a:t>. </a:t>
            </a:r>
          </a:p>
        </p:txBody>
      </p:sp>
      <p:pic>
        <p:nvPicPr>
          <p:cNvPr id="2050" name="Picture 2" descr="C:\Users\Дима\Pictures\733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3"/>
            <a:ext cx="48965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има\Pictures\2006_02_15_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536504" cy="28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55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9"/>
            <a:ext cx="8363272" cy="792088"/>
          </a:xfrm>
        </p:spPr>
        <p:txBody>
          <a:bodyPr>
            <a:normAutofit fontScale="77500" lnSpcReduction="2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sz="2400" b="1" dirty="0" smtClean="0">
                <a:hlinkClick r:id="rId3" tooltip="Биатлон"/>
              </a:rPr>
              <a:t>Биатлон</a:t>
            </a:r>
            <a:r>
              <a:rPr lang="ru-RU" sz="2800" b="1" dirty="0" smtClean="0"/>
              <a:t>-</a:t>
            </a:r>
            <a:r>
              <a:rPr lang="ru-RU" sz="2800" dirty="0"/>
              <a:t> зимний </a:t>
            </a:r>
            <a:r>
              <a:rPr lang="ru-RU" sz="2800" dirty="0">
                <a:hlinkClick r:id="rId4" tooltip="Олимпийский вид спорта"/>
              </a:rPr>
              <a:t>олимпийский вид спорта</a:t>
            </a:r>
            <a:r>
              <a:rPr lang="ru-RU" sz="2800" dirty="0"/>
              <a:t>, сочетающий лыжную гонку со стрельбой из винтовки. </a:t>
            </a: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3074" name="Picture 2" descr="C:\Users\Дима\Pictures\rue9a70d4f8d8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417646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има\Pictures\1391876288_bratsk_komplex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143648" cy="310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6274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08721"/>
            <a:ext cx="8435280" cy="1224135"/>
          </a:xfrm>
        </p:spPr>
        <p:txBody>
          <a:bodyPr>
            <a:normAutofit fontScale="85000" lnSpcReduction="10000"/>
          </a:bodyPr>
          <a:lstStyle/>
          <a:p>
            <a:r>
              <a:rPr lang="vi-VN" b="1" dirty="0"/>
              <a:t>Фриста́йл</a:t>
            </a:r>
            <a:r>
              <a:rPr lang="vi-VN" dirty="0"/>
              <a:t> </a:t>
            </a:r>
            <a:r>
              <a:rPr lang="en-US" dirty="0"/>
              <a:t> — </a:t>
            </a:r>
            <a:r>
              <a:rPr lang="vi-VN" dirty="0"/>
              <a:t>вид </a:t>
            </a:r>
            <a:r>
              <a:rPr lang="vi-VN" u="sng" dirty="0">
                <a:hlinkClick r:id="rId3" tooltip="Лыжный спорт"/>
              </a:rPr>
              <a:t>лыжного спорта</a:t>
            </a:r>
            <a:r>
              <a:rPr lang="vi-VN" dirty="0"/>
              <a:t>. Дисциплинами фристайла </a:t>
            </a:r>
            <a:r>
              <a:rPr lang="vi-VN" dirty="0" smtClean="0"/>
              <a:t>являются</a:t>
            </a:r>
            <a:r>
              <a:rPr lang="ru-RU" dirty="0" smtClean="0"/>
              <a:t> </a:t>
            </a:r>
            <a:r>
              <a:rPr lang="vi-VN" dirty="0" smtClean="0">
                <a:hlinkClick r:id="rId4" tooltip="Лыжная акробатика (страница отсутствует)"/>
              </a:rPr>
              <a:t>лыжная </a:t>
            </a:r>
            <a:r>
              <a:rPr lang="vi-VN" dirty="0">
                <a:hlinkClick r:id="rId4" tooltip="Лыжная акробатика (страница отсутствует)"/>
              </a:rPr>
              <a:t>акробатика</a:t>
            </a:r>
            <a:r>
              <a:rPr lang="vi-VN" dirty="0"/>
              <a:t>, </a:t>
            </a:r>
            <a:r>
              <a:rPr lang="vi-VN" dirty="0">
                <a:hlinkClick r:id="rId5" tooltip="Могул"/>
              </a:rPr>
              <a:t>могул</a:t>
            </a:r>
            <a:r>
              <a:rPr lang="vi-VN" dirty="0"/>
              <a:t>, </a:t>
            </a:r>
            <a:r>
              <a:rPr lang="vi-VN" dirty="0" smtClean="0">
                <a:hlinkClick r:id="rId6" tooltip="Ски-кросс"/>
              </a:rPr>
              <a:t>ски</a:t>
            </a:r>
            <a:r>
              <a:rPr lang="ru-RU" dirty="0" smtClean="0">
                <a:hlinkClick r:id="rId6" tooltip="Ски-кросс"/>
              </a:rPr>
              <a:t>-</a:t>
            </a:r>
            <a:r>
              <a:rPr lang="vi-VN" dirty="0" smtClean="0">
                <a:hlinkClick r:id="rId6" tooltip="Ски-кросс"/>
              </a:rPr>
              <a:t>кросс</a:t>
            </a:r>
            <a:r>
              <a:rPr lang="vi-VN" dirty="0"/>
              <a:t>, </a:t>
            </a:r>
            <a:r>
              <a:rPr lang="vi-VN" dirty="0">
                <a:hlinkClick r:id="rId7" tooltip="Хавпайп"/>
              </a:rPr>
              <a:t>хавпайп</a:t>
            </a:r>
            <a:r>
              <a:rPr lang="vi-VN" dirty="0"/>
              <a:t>, </a:t>
            </a:r>
            <a:r>
              <a:rPr lang="vi-VN" dirty="0">
                <a:hlinkClick r:id="rId8" tooltip="Слоупстайл"/>
              </a:rPr>
              <a:t>слоупстайл</a:t>
            </a:r>
            <a:r>
              <a:rPr lang="vi-VN" dirty="0"/>
              <a:t>.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  <a:hlinkClick r:id="rId9" tooltip="Прыжки на лыжах с трамплина"/>
              </a:rPr>
              <a:t>Прыжки на лыжах с трамплина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098" name="Picture 2" descr="C:\Users\Дима\Pictures\12993_xSh4uLmnF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1"/>
            <a:ext cx="3048000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има\Pictures\02_01_09eryb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69" y="1988841"/>
            <a:ext cx="2880320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има\Pictures\1503FranceWorldCup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8841"/>
            <a:ext cx="2495600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има\Pictures\p_23912_1_gallerybi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376539"/>
            <a:ext cx="3312368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Дима\Pictures\20140206-175130-635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76539"/>
            <a:ext cx="3024336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672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9"/>
            <a:ext cx="8445624" cy="1440159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ru-RU" sz="2800" b="1" dirty="0" smtClean="0"/>
              <a:t>Горнолыжный </a:t>
            </a:r>
            <a:r>
              <a:rPr lang="ru-RU" sz="2800" b="1" dirty="0"/>
              <a:t>спорт</a:t>
            </a:r>
            <a:r>
              <a:rPr lang="ru-RU" sz="2800" dirty="0"/>
              <a:t> — спуск с </a:t>
            </a:r>
            <a:r>
              <a:rPr lang="ru-RU" sz="2800" dirty="0" smtClean="0"/>
              <a:t>холмов </a:t>
            </a:r>
            <a:r>
              <a:rPr lang="ru-RU" sz="2800" dirty="0"/>
              <a:t>на </a:t>
            </a:r>
            <a:r>
              <a:rPr lang="ru-RU" sz="2800" dirty="0">
                <a:hlinkClick r:id="rId3" tooltip="Горные лыжи"/>
              </a:rPr>
              <a:t>специальных лыжах</a:t>
            </a:r>
            <a:r>
              <a:rPr lang="ru-RU" sz="2800" dirty="0"/>
              <a:t>. Вид спорта, а также популярный вид активного отдыха миллионов людей по всему миру.</a:t>
            </a:r>
          </a:p>
        </p:txBody>
      </p:sp>
      <p:pic>
        <p:nvPicPr>
          <p:cNvPr id="5122" name="Picture 2" descr="C:\Users\Дима\Pictures\ski-01-v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89654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има\Pictures\5800433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392488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3195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9"/>
            <a:ext cx="8363272" cy="1440160"/>
          </a:xfrm>
        </p:spPr>
        <p:txBody>
          <a:bodyPr>
            <a:normAutofit fontScale="92500" lnSpcReduction="2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ru-RU" sz="2800" b="1" dirty="0" err="1" smtClean="0"/>
              <a:t>Сноубо́рд</a:t>
            </a:r>
            <a:r>
              <a:rPr lang="ru-RU" sz="2800" dirty="0"/>
              <a:t>, </a:t>
            </a:r>
            <a:r>
              <a:rPr lang="ru-RU" sz="2800" b="1" dirty="0" err="1"/>
              <a:t>Сноубо́рдинг</a:t>
            </a:r>
            <a:r>
              <a:rPr lang="ru-RU" sz="2800" dirty="0"/>
              <a:t>  — </a:t>
            </a:r>
            <a:r>
              <a:rPr lang="ru-RU" sz="2800" u="sng" dirty="0">
                <a:hlinkClick r:id="rId3" tooltip="Олимпийские виды спорта"/>
              </a:rPr>
              <a:t>олимпийский вид спорта</a:t>
            </a:r>
            <a:r>
              <a:rPr lang="ru-RU" sz="2800" dirty="0"/>
              <a:t>, заключающийся в спуске с заснеженных </a:t>
            </a:r>
            <a:r>
              <a:rPr lang="ru-RU" sz="2800" dirty="0">
                <a:hlinkClick r:id="rId4" tooltip="Склон"/>
              </a:rPr>
              <a:t>склонов</a:t>
            </a:r>
            <a:r>
              <a:rPr lang="ru-RU" sz="2800" dirty="0"/>
              <a:t> и гор на специальном снаряде — </a:t>
            </a:r>
            <a:r>
              <a:rPr lang="ru-RU" sz="2800" dirty="0">
                <a:hlinkClick r:id="rId5" tooltip="Сноуборд (спортивный инвентарь)"/>
              </a:rPr>
              <a:t>сноуборде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6146" name="Picture 2" descr="C:\Users\Дима\Pictures\132877440569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1"/>
            <a:ext cx="49685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има\Pictures\awesome-jump-snowboarding-sport-wallpaper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315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88641"/>
            <a:ext cx="8579296" cy="187220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err="1" smtClean="0"/>
              <a:t>Сноукайтинг</a:t>
            </a:r>
            <a:r>
              <a:rPr lang="ru-RU" dirty="0"/>
              <a:t>  — вид спорта и активного отдыха представляющего собой занятия с буксировочным </a:t>
            </a:r>
            <a:r>
              <a:rPr lang="ru-RU" dirty="0" err="1">
                <a:hlinkClick r:id="rId3" tooltip="Кайт"/>
              </a:rPr>
              <a:t>кайтом</a:t>
            </a:r>
            <a:r>
              <a:rPr lang="ru-RU" dirty="0"/>
              <a:t> на снежном покрытии или льду с применением лыж, сноуборда или коньков.</a:t>
            </a:r>
          </a:p>
          <a:p>
            <a:endParaRPr lang="ru-RU" dirty="0"/>
          </a:p>
        </p:txBody>
      </p:sp>
      <p:pic>
        <p:nvPicPr>
          <p:cNvPr id="7170" name="Picture 2" descr="C:\Users\Дима\Pictures\W665_H0_Ot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3"/>
            <a:ext cx="6696744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14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9"/>
            <a:ext cx="8363272" cy="2304255"/>
          </a:xfrm>
        </p:spPr>
        <p:txBody>
          <a:bodyPr>
            <a:normAutofit fontScale="92500" lnSpcReduction="10000"/>
          </a:bodyPr>
          <a:lstStyle/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ru-RU" sz="2800" b="1" dirty="0" err="1" smtClean="0"/>
              <a:t>Спорти́вное</a:t>
            </a:r>
            <a:r>
              <a:rPr lang="ru-RU" sz="2800" b="1" dirty="0" smtClean="0"/>
              <a:t> </a:t>
            </a:r>
            <a:r>
              <a:rPr lang="ru-RU" sz="2800" b="1" dirty="0" err="1"/>
              <a:t>ориенти́рование</a:t>
            </a:r>
            <a:r>
              <a:rPr lang="ru-RU" sz="2800" dirty="0"/>
              <a:t> — </a:t>
            </a:r>
            <a:r>
              <a:rPr lang="ru-RU" sz="2800" dirty="0">
                <a:hlinkClick r:id="rId3" tooltip="Вид спорта"/>
              </a:rPr>
              <a:t>вид спорта</a:t>
            </a:r>
            <a:r>
              <a:rPr lang="ru-RU" sz="2800" dirty="0"/>
              <a:t>, в котором участники при помощи </a:t>
            </a:r>
            <a:r>
              <a:rPr lang="ru-RU" sz="2800" dirty="0">
                <a:hlinkClick r:id="rId4" tooltip="Спортивная карта"/>
              </a:rPr>
              <a:t>спортивной карты</a:t>
            </a:r>
            <a:r>
              <a:rPr lang="ru-RU" sz="2800" dirty="0"/>
              <a:t> и </a:t>
            </a:r>
            <a:r>
              <a:rPr lang="ru-RU" sz="2800" dirty="0" smtClean="0">
                <a:hlinkClick r:id="rId5" tooltip="Компас"/>
              </a:rPr>
              <a:t>компаса</a:t>
            </a:r>
            <a:r>
              <a:rPr lang="ru-RU" sz="2800" dirty="0" smtClean="0"/>
              <a:t> должны </a:t>
            </a:r>
            <a:r>
              <a:rPr lang="ru-RU" sz="2800" dirty="0"/>
              <a:t>пройти </a:t>
            </a:r>
            <a:r>
              <a:rPr lang="ru-RU" sz="2800" dirty="0">
                <a:hlinkClick r:id="rId6" tooltip="Контрольный пункт"/>
              </a:rPr>
              <a:t>контрольные пункты</a:t>
            </a:r>
            <a:r>
              <a:rPr lang="ru-RU" sz="2800" dirty="0"/>
              <a:t> (</a:t>
            </a:r>
            <a:r>
              <a:rPr lang="ru-RU" sz="2800" dirty="0">
                <a:hlinkClick r:id="rId6" tooltip="Контрольный пункт"/>
              </a:rPr>
              <a:t>КП</a:t>
            </a:r>
            <a:r>
              <a:rPr lang="ru-RU" sz="2800" dirty="0"/>
              <a:t>), расположенные на </a:t>
            </a:r>
            <a:r>
              <a:rPr lang="ru-RU" sz="2800" dirty="0">
                <a:hlinkClick r:id="rId7" tooltip="Местность"/>
              </a:rPr>
              <a:t>местности</a:t>
            </a:r>
            <a:r>
              <a:rPr lang="ru-RU" sz="2800" dirty="0"/>
              <a:t>. Результаты, как правило, определяются по </a:t>
            </a:r>
            <a:r>
              <a:rPr lang="ru-RU" sz="2800" dirty="0" smtClean="0"/>
              <a:t>времени </a:t>
            </a:r>
            <a:r>
              <a:rPr lang="ru-RU" sz="2800" dirty="0"/>
              <a:t>или по количеству набранных </a:t>
            </a:r>
            <a:r>
              <a:rPr lang="ru-RU" sz="2800" dirty="0" smtClean="0"/>
              <a:t>очков.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8194" name="Picture 2" descr="C:\Users\Дима\Pictures\26_02_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8965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има\Pictures\preview_11429_130768601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36431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6281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</TotalTime>
  <Words>154</Words>
  <Application>Microsoft Office PowerPoint</Application>
  <PresentationFormat>Экран (4:3)</PresentationFormat>
  <Paragraphs>91</Paragraphs>
  <Slides>27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Andalus</vt:lpstr>
      <vt:lpstr>Arial</vt:lpstr>
      <vt:lpstr>Calibri</vt:lpstr>
      <vt:lpstr>Lucida Sans Unicode</vt:lpstr>
      <vt:lpstr>Verdana</vt:lpstr>
      <vt:lpstr>Wingdings 2</vt:lpstr>
      <vt:lpstr>Wingdings 3</vt:lpstr>
      <vt:lpstr>Открытая</vt:lpstr>
      <vt:lpstr>ЗИМНИЕ  ВИДЫ  СПОРТА</vt:lpstr>
      <vt:lpstr>Виды спорта на снегу </vt:lpstr>
      <vt:lpstr>Презентация PowerPoint</vt:lpstr>
      <vt:lpstr>Презентация PowerPoint</vt:lpstr>
      <vt:lpstr>Прыжки на лыжах с трамплина 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спорта на льду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Вадим Викторович Бушуев</cp:lastModifiedBy>
  <cp:revision>13</cp:revision>
  <dcterms:created xsi:type="dcterms:W3CDTF">2015-02-08T12:56:08Z</dcterms:created>
  <dcterms:modified xsi:type="dcterms:W3CDTF">2017-01-13T13:01:06Z</dcterms:modified>
</cp:coreProperties>
</file>