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0" r:id="rId14"/>
    <p:sldId id="271" r:id="rId15"/>
    <p:sldId id="266" r:id="rId16"/>
    <p:sldId id="267" r:id="rId17"/>
    <p:sldId id="272" r:id="rId18"/>
    <p:sldId id="273" r:id="rId19"/>
    <p:sldId id="276" r:id="rId20"/>
    <p:sldId id="277" r:id="rId21"/>
    <p:sldId id="274" r:id="rId22"/>
    <p:sldId id="275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6" autoAdjust="0"/>
    <p:restoredTop sz="94660"/>
  </p:normalViewPr>
  <p:slideViewPr>
    <p:cSldViewPr>
      <p:cViewPr varScale="1">
        <p:scale>
          <a:sx n="86" d="100"/>
          <a:sy n="86" d="100"/>
        </p:scale>
        <p:origin x="-147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BCCB2-DFEF-44D1-87BC-5500C6C52BBF}" type="datetimeFigureOut">
              <a:rPr lang="ru-RU" smtClean="0"/>
              <a:t>25.11.2013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2E8E-4598-445C-AFA0-C1648229BF49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BCCB2-DFEF-44D1-87BC-5500C6C52BBF}" type="datetimeFigureOut">
              <a:rPr lang="ru-RU" smtClean="0"/>
              <a:t>25.11.2013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2E8E-4598-445C-AFA0-C1648229BF4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BCCB2-DFEF-44D1-87BC-5500C6C52BBF}" type="datetimeFigureOut">
              <a:rPr lang="ru-RU" smtClean="0"/>
              <a:t>25.11.2013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2E8E-4598-445C-AFA0-C1648229BF4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BCCB2-DFEF-44D1-87BC-5500C6C52BBF}" type="datetimeFigureOut">
              <a:rPr lang="ru-RU" smtClean="0"/>
              <a:t>25.11.2013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2E8E-4598-445C-AFA0-C1648229BF4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BCCB2-DFEF-44D1-87BC-5500C6C52BBF}" type="datetimeFigureOut">
              <a:rPr lang="ru-RU" smtClean="0"/>
              <a:t>25.11.2013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2E8E-4598-445C-AFA0-C1648229BF49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BCCB2-DFEF-44D1-87BC-5500C6C52BBF}" type="datetimeFigureOut">
              <a:rPr lang="ru-RU" smtClean="0"/>
              <a:t>25.11.2013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2E8E-4598-445C-AFA0-C1648229BF4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BCCB2-DFEF-44D1-87BC-5500C6C52BBF}" type="datetimeFigureOut">
              <a:rPr lang="ru-RU" smtClean="0"/>
              <a:t>25.11.2013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2E8E-4598-445C-AFA0-C1648229BF4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BCCB2-DFEF-44D1-87BC-5500C6C52BBF}" type="datetimeFigureOut">
              <a:rPr lang="ru-RU" smtClean="0"/>
              <a:t>25.11.2013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B32E8E-4598-445C-AFA0-C1648229BF49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BCCB2-DFEF-44D1-87BC-5500C6C52BBF}" type="datetimeFigureOut">
              <a:rPr lang="ru-RU" smtClean="0"/>
              <a:t>25.11.2013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2E8E-4598-445C-AFA0-C1648229BF4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BCCB2-DFEF-44D1-87BC-5500C6C52BBF}" type="datetimeFigureOut">
              <a:rPr lang="ru-RU" smtClean="0"/>
              <a:t>25.11.2013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3B32E8E-4598-445C-AFA0-C1648229BF4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75BCCB2-DFEF-44D1-87BC-5500C6C52BBF}" type="datetimeFigureOut">
              <a:rPr lang="ru-RU" smtClean="0"/>
              <a:t>25.11.2013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2E8E-4598-445C-AFA0-C1648229BF4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75BCCB2-DFEF-44D1-87BC-5500C6C52BBF}" type="datetimeFigureOut">
              <a:rPr lang="ru-RU" smtClean="0"/>
              <a:t>25.11.2013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3B32E8E-4598-445C-AFA0-C1648229BF49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11\Downloads\DJ%20Aligator%20-%20DJ%20Alligator%20(mp3ostrov.com).mp3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643182"/>
            <a:ext cx="8286808" cy="1143000"/>
          </a:xfrm>
        </p:spPr>
        <p:txBody>
          <a:bodyPr>
            <a:normAutofit fontScale="90000"/>
          </a:bodyPr>
          <a:lstStyle/>
          <a:p>
            <a:r>
              <a:rPr lang="ru-RU" sz="66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</a:rPr>
              <a:t>                 </a:t>
            </a:r>
            <a:r>
              <a:rPr lang="ru-RU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Топ-10 </a:t>
            </a:r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самых быстрых самолётов в мире</a:t>
            </a:r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8" name="DJ Aligator - DJ Alligator (mp3ostrov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 advClick="0" advTm="6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643966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Пятое место: </a:t>
            </a:r>
            <a:r>
              <a:rPr lang="ru-RU" sz="4000" b="1" dirty="0" smtClean="0">
                <a:solidFill>
                  <a:srgbClr val="FFFF00"/>
                </a:solidFill>
              </a:rPr>
              <a:t>Миг-25 </a:t>
            </a:r>
            <a:r>
              <a:rPr lang="ru-RU" sz="4000" b="1" dirty="0" smtClean="0">
                <a:solidFill>
                  <a:srgbClr val="FFFF00"/>
                </a:solidFill>
              </a:rPr>
              <a:t> («Летучая мышь») </a:t>
            </a:r>
            <a:r>
              <a:rPr lang="ru-RU" sz="4400" b="1" dirty="0" smtClean="0">
                <a:solidFill>
                  <a:srgbClr val="FFFF00"/>
                </a:solidFill>
              </a:rPr>
              <a:t/>
            </a:r>
            <a:br>
              <a:rPr lang="ru-RU" sz="4400" b="1" dirty="0" smtClean="0">
                <a:solidFill>
                  <a:srgbClr val="FFFF00"/>
                </a:solidFill>
              </a:rPr>
            </a:br>
            <a:endParaRPr lang="ru-RU" sz="4400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10001288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Длина</a:t>
            </a:r>
            <a:r>
              <a:rPr lang="ru-RU" dirty="0" smtClean="0"/>
              <a:t>, м — 23,82</a:t>
            </a:r>
            <a:br>
              <a:rPr lang="ru-RU" dirty="0" smtClean="0"/>
            </a:br>
            <a:r>
              <a:rPr lang="ru-RU" dirty="0" smtClean="0"/>
              <a:t>Высота, м — 5.64</a:t>
            </a:r>
            <a:br>
              <a:rPr lang="ru-RU" dirty="0" smtClean="0"/>
            </a:br>
            <a:r>
              <a:rPr lang="ru-RU" dirty="0" smtClean="0"/>
              <a:t>Размах крыла, м — </a:t>
            </a:r>
            <a:r>
              <a:rPr lang="ru-RU" dirty="0" smtClean="0"/>
              <a:t>13,95</a:t>
            </a:r>
          </a:p>
          <a:p>
            <a:pPr>
              <a:buNone/>
            </a:pPr>
            <a:r>
              <a:rPr lang="ru-RU" dirty="0" smtClean="0"/>
              <a:t>    Максимальная </a:t>
            </a:r>
            <a:r>
              <a:rPr lang="ru-RU" dirty="0" smtClean="0"/>
              <a:t>взлетная масса, кг — </a:t>
            </a:r>
            <a:r>
              <a:rPr lang="ru-RU" dirty="0" smtClean="0"/>
              <a:t>41200</a:t>
            </a:r>
          </a:p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</a:t>
            </a:r>
            <a:r>
              <a:rPr lang="ru-RU" dirty="0" smtClean="0">
                <a:solidFill>
                  <a:srgbClr val="FF0000"/>
                </a:solidFill>
              </a:rPr>
              <a:t>Максимальная </a:t>
            </a:r>
            <a:r>
              <a:rPr lang="ru-RU" dirty="0" smtClean="0">
                <a:solidFill>
                  <a:srgbClr val="FF0000"/>
                </a:solidFill>
              </a:rPr>
              <a:t>скорость, км/ч — 3 395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 advTm="11000"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Миг-25, Летучая мышь, Самый быстрый в мире реактивный военный самолет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71546"/>
            <a:ext cx="9144000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9000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Шестое место: </a:t>
            </a:r>
            <a:r>
              <a:rPr lang="ru-RU" b="1" dirty="0" smtClean="0">
                <a:solidFill>
                  <a:srgbClr val="FFFF00"/>
                </a:solidFill>
              </a:rPr>
              <a:t>МиГ-31</a:t>
            </a:r>
            <a:r>
              <a:rPr lang="ru-RU" b="1" dirty="0" smtClean="0">
                <a:solidFill>
                  <a:srgbClr val="FFFF00"/>
                </a:solidFill>
              </a:rPr>
              <a:t/>
            </a:r>
            <a:br>
              <a:rPr lang="ru-RU" b="1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43050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Длина</a:t>
            </a:r>
            <a:r>
              <a:rPr lang="ru-RU" dirty="0" smtClean="0"/>
              <a:t>, м — 21,62</a:t>
            </a:r>
            <a:br>
              <a:rPr lang="ru-RU" dirty="0" smtClean="0"/>
            </a:br>
            <a:r>
              <a:rPr lang="ru-RU" dirty="0" smtClean="0"/>
              <a:t>Высота, м — 6,5</a:t>
            </a:r>
            <a:br>
              <a:rPr lang="ru-RU" dirty="0" smtClean="0"/>
            </a:br>
            <a:r>
              <a:rPr lang="ru-RU" dirty="0" smtClean="0"/>
              <a:t>Размах крыла, м — </a:t>
            </a:r>
            <a:r>
              <a:rPr lang="ru-RU" dirty="0" smtClean="0"/>
              <a:t>13,45</a:t>
            </a:r>
          </a:p>
          <a:p>
            <a:pPr>
              <a:buNone/>
            </a:pPr>
            <a:r>
              <a:rPr lang="ru-RU" dirty="0" smtClean="0"/>
              <a:t>    Максимальная </a:t>
            </a:r>
            <a:r>
              <a:rPr lang="ru-RU" dirty="0" smtClean="0"/>
              <a:t>взлетная масса, кг — 46 </a:t>
            </a:r>
            <a:r>
              <a:rPr lang="ru-RU" dirty="0" smtClean="0"/>
              <a:t>750</a:t>
            </a:r>
          </a:p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</a:t>
            </a:r>
            <a:r>
              <a:rPr lang="ru-RU" dirty="0" smtClean="0">
                <a:solidFill>
                  <a:srgbClr val="FF0000"/>
                </a:solidFill>
              </a:rPr>
              <a:t>Максимальная </a:t>
            </a:r>
            <a:r>
              <a:rPr lang="ru-RU" dirty="0" smtClean="0">
                <a:solidFill>
                  <a:srgbClr val="FF0000"/>
                </a:solidFill>
              </a:rPr>
              <a:t>скорость, км/ч — 3000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 advTm="11000">
    <p:pull dir="l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МиГ-31, истребитель-перехватчик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4356"/>
            <a:ext cx="9144000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9000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9329774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Седьмое место</a:t>
            </a:r>
            <a:r>
              <a:rPr lang="ru-RU" sz="3600" b="1" dirty="0" smtClean="0"/>
              <a:t>: </a:t>
            </a:r>
            <a:r>
              <a:rPr lang="ru-RU" sz="3600" b="1" dirty="0" smtClean="0">
                <a:solidFill>
                  <a:srgbClr val="FFFF00"/>
                </a:solidFill>
              </a:rPr>
              <a:t>Макдоннел-Дуглас</a:t>
            </a:r>
            <a:r>
              <a:rPr lang="ru-RU" sz="3600" b="1" dirty="0" smtClean="0">
                <a:solidFill>
                  <a:srgbClr val="FFFF00"/>
                </a:solidFill>
              </a:rPr>
              <a:t> </a:t>
            </a:r>
            <a:r>
              <a:rPr lang="en-US" sz="3600" b="1" dirty="0" smtClean="0">
                <a:solidFill>
                  <a:srgbClr val="FFFF00"/>
                </a:solidFill>
              </a:rPr>
              <a:t>F-15 («</a:t>
            </a:r>
            <a:r>
              <a:rPr lang="ru-RU" sz="3600" b="1" dirty="0" smtClean="0">
                <a:solidFill>
                  <a:srgbClr val="FFFF00"/>
                </a:solidFill>
              </a:rPr>
              <a:t>Игл»)</a:t>
            </a:r>
            <a:r>
              <a:rPr lang="ru-RU" b="1" dirty="0" smtClean="0">
                <a:solidFill>
                  <a:srgbClr val="FFFF00"/>
                </a:solidFill>
              </a:rPr>
              <a:t/>
            </a:r>
            <a:br>
              <a:rPr lang="ru-RU" b="1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2844" y="1643050"/>
            <a:ext cx="840108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Длина</a:t>
            </a:r>
            <a:r>
              <a:rPr lang="ru-RU" dirty="0" smtClean="0"/>
              <a:t>, м — 19,44</a:t>
            </a:r>
            <a:br>
              <a:rPr lang="ru-RU" dirty="0" smtClean="0"/>
            </a:br>
            <a:r>
              <a:rPr lang="ru-RU" dirty="0" smtClean="0"/>
              <a:t>Высота, м — 5,63</a:t>
            </a:r>
            <a:br>
              <a:rPr lang="ru-RU" dirty="0" smtClean="0"/>
            </a:br>
            <a:r>
              <a:rPr lang="ru-RU" dirty="0" smtClean="0"/>
              <a:t>Размах </a:t>
            </a:r>
            <a:r>
              <a:rPr lang="ru-RU" dirty="0" smtClean="0"/>
              <a:t>крыла, м — </a:t>
            </a:r>
            <a:r>
              <a:rPr lang="ru-RU" dirty="0" smtClean="0"/>
              <a:t>13</a:t>
            </a:r>
          </a:p>
          <a:p>
            <a:pPr>
              <a:buNone/>
            </a:pPr>
            <a:r>
              <a:rPr lang="ru-RU" dirty="0" smtClean="0"/>
              <a:t>    Максимальная </a:t>
            </a:r>
            <a:r>
              <a:rPr lang="ru-RU" dirty="0" smtClean="0"/>
              <a:t>взлетная масса, кг — </a:t>
            </a:r>
            <a:r>
              <a:rPr lang="ru-RU" dirty="0" smtClean="0"/>
              <a:t>30845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 Максимальная </a:t>
            </a:r>
            <a:r>
              <a:rPr lang="ru-RU" dirty="0" smtClean="0">
                <a:solidFill>
                  <a:srgbClr val="FF0000"/>
                </a:solidFill>
              </a:rPr>
              <a:t>скорость, км/ч — 2650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 advTm="10000">
    <p:pull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Макдоннел-Дуглас F-15 «Игл»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4356"/>
            <a:ext cx="9144000" cy="542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9000">
    <p:pull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501122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Восьмое место: </a:t>
            </a:r>
            <a:r>
              <a:rPr lang="ru-RU" sz="4000" b="1" dirty="0" err="1" smtClean="0">
                <a:solidFill>
                  <a:srgbClr val="FFFF00"/>
                </a:solidFill>
              </a:rPr>
              <a:t>Дженерал</a:t>
            </a:r>
            <a:r>
              <a:rPr lang="ru-RU" sz="4000" b="1" dirty="0" smtClean="0">
                <a:solidFill>
                  <a:srgbClr val="FFFF00"/>
                </a:solidFill>
              </a:rPr>
              <a:t> </a:t>
            </a:r>
            <a:r>
              <a:rPr lang="ru-RU" sz="4000" b="1" dirty="0" err="1" smtClean="0">
                <a:solidFill>
                  <a:srgbClr val="FFFF00"/>
                </a:solidFill>
              </a:rPr>
              <a:t>Дайнемикс</a:t>
            </a:r>
            <a:r>
              <a:rPr lang="ru-RU" sz="4000" b="1" dirty="0" smtClean="0">
                <a:solidFill>
                  <a:srgbClr val="FFFF00"/>
                </a:solidFill>
              </a:rPr>
              <a:t> </a:t>
            </a:r>
            <a:r>
              <a:rPr lang="ru-RU" sz="4000" b="1" dirty="0" smtClean="0">
                <a:solidFill>
                  <a:srgbClr val="FFFF00"/>
                </a:solidFill>
              </a:rPr>
              <a:t/>
            </a:r>
            <a:br>
              <a:rPr lang="ru-RU" sz="4000" b="1" dirty="0" smtClean="0">
                <a:solidFill>
                  <a:srgbClr val="FFFF00"/>
                </a:solidFill>
              </a:rPr>
            </a:br>
            <a:r>
              <a:rPr lang="ru-RU" sz="4000" b="1" dirty="0" smtClean="0">
                <a:solidFill>
                  <a:srgbClr val="FFFF00"/>
                </a:solidFill>
              </a:rPr>
              <a:t>  F-111</a:t>
            </a:r>
            <a:r>
              <a:rPr lang="ru-RU" sz="4000" b="1" dirty="0" smtClean="0">
                <a:solidFill>
                  <a:srgbClr val="FFFF00"/>
                </a:solidFill>
              </a:rPr>
              <a:t> («</a:t>
            </a:r>
            <a:r>
              <a:rPr lang="ru-RU" sz="4000" b="1" i="1" dirty="0" err="1" smtClean="0">
                <a:solidFill>
                  <a:srgbClr val="FFFF00"/>
                </a:solidFill>
              </a:rPr>
              <a:t>Aardvark</a:t>
            </a:r>
            <a:r>
              <a:rPr lang="ru-RU" sz="4000" b="1" dirty="0" smtClean="0">
                <a:solidFill>
                  <a:srgbClr val="FFFF00"/>
                </a:solidFill>
              </a:rPr>
              <a:t>» или </a:t>
            </a:r>
            <a:r>
              <a:rPr lang="ru-RU" sz="4000" b="1" i="1" dirty="0" smtClean="0">
                <a:solidFill>
                  <a:srgbClr val="FFFF00"/>
                </a:solidFill>
              </a:rPr>
              <a:t>«</a:t>
            </a:r>
            <a:r>
              <a:rPr lang="ru-RU" sz="4000" b="1" i="1" dirty="0" err="1" smtClean="0">
                <a:solidFill>
                  <a:srgbClr val="FFFF00"/>
                </a:solidFill>
              </a:rPr>
              <a:t>Pig</a:t>
            </a:r>
            <a:r>
              <a:rPr lang="ru-RU" sz="4000" b="1" i="1" dirty="0" smtClean="0">
                <a:solidFill>
                  <a:srgbClr val="FFFF00"/>
                </a:solidFill>
              </a:rPr>
              <a:t>»</a:t>
            </a:r>
            <a:r>
              <a:rPr lang="ru-RU" sz="4000" b="1" dirty="0" smtClean="0">
                <a:solidFill>
                  <a:srgbClr val="FFFF00"/>
                </a:solidFill>
              </a:rPr>
              <a:t>)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85926"/>
            <a:ext cx="8858312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Длина</a:t>
            </a:r>
            <a:r>
              <a:rPr lang="ru-RU" dirty="0" smtClean="0"/>
              <a:t>, м — 22,4</a:t>
            </a:r>
            <a:br>
              <a:rPr lang="ru-RU" dirty="0" smtClean="0"/>
            </a:br>
            <a:r>
              <a:rPr lang="ru-RU" dirty="0" smtClean="0"/>
              <a:t>Высота, м —  5,22</a:t>
            </a:r>
            <a:br>
              <a:rPr lang="ru-RU" dirty="0" smtClean="0"/>
            </a:br>
            <a:r>
              <a:rPr lang="ru-RU" dirty="0" smtClean="0"/>
              <a:t>Размах крыла, м — </a:t>
            </a:r>
            <a:r>
              <a:rPr lang="ru-RU" dirty="0" smtClean="0"/>
              <a:t>9,47</a:t>
            </a:r>
          </a:p>
          <a:p>
            <a:pPr>
              <a:buNone/>
            </a:pPr>
            <a:r>
              <a:rPr lang="ru-RU" dirty="0" smtClean="0"/>
              <a:t>      (</a:t>
            </a:r>
            <a:r>
              <a:rPr lang="ru-RU" dirty="0" smtClean="0"/>
              <a:t>19,2 в развернутом положении</a:t>
            </a:r>
            <a:r>
              <a:rPr lang="ru-RU" dirty="0" smtClean="0"/>
              <a:t>)</a:t>
            </a:r>
            <a:r>
              <a:rPr lang="ru-RU" dirty="0" smtClean="0"/>
              <a:t> Максимальная взлетная масса, кг — 30845</a:t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Максимальная </a:t>
            </a:r>
            <a:r>
              <a:rPr lang="ru-RU" dirty="0" smtClean="0">
                <a:solidFill>
                  <a:srgbClr val="FF0000"/>
                </a:solidFill>
              </a:rPr>
              <a:t>скорость, км/ч — 2645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 advTm="10000">
    <p:pull dir="l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Дженерал Дайнемикс F-111, Aardvark, Pig, бомбардировщик дальнего радиуса действия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08"/>
            <a:ext cx="9144000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9000">
    <p:strips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7467600" cy="11430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Девятое место: </a:t>
            </a:r>
            <a:r>
              <a:rPr lang="ru-RU" sz="3600" b="1" dirty="0" smtClean="0">
                <a:solidFill>
                  <a:srgbClr val="FFFF00"/>
                </a:solidFill>
              </a:rPr>
              <a:t>Су-24</a:t>
            </a:r>
            <a:r>
              <a:rPr lang="ru-RU" sz="2800" b="1" dirty="0" smtClean="0">
                <a:solidFill>
                  <a:srgbClr val="FFFF00"/>
                </a:solidFill>
              </a:rPr>
              <a:t/>
            </a:r>
            <a:br>
              <a:rPr lang="ru-RU" sz="2800" b="1" dirty="0" smtClean="0">
                <a:solidFill>
                  <a:srgbClr val="FFFF00"/>
                </a:solidFill>
              </a:rPr>
            </a:b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43050"/>
            <a:ext cx="8501122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Длина</a:t>
            </a:r>
            <a:r>
              <a:rPr lang="ru-RU" dirty="0" smtClean="0"/>
              <a:t>, м — 24,594</a:t>
            </a:r>
            <a:br>
              <a:rPr lang="ru-RU" dirty="0" smtClean="0"/>
            </a:br>
            <a:r>
              <a:rPr lang="ru-RU" dirty="0" smtClean="0"/>
              <a:t>Высота, м —  6,192</a:t>
            </a:r>
            <a:br>
              <a:rPr lang="ru-RU" dirty="0" smtClean="0"/>
            </a:br>
            <a:r>
              <a:rPr lang="ru-RU" dirty="0" smtClean="0"/>
              <a:t>Размах крыла, м — </a:t>
            </a:r>
            <a:r>
              <a:rPr lang="ru-RU" dirty="0" smtClean="0"/>
              <a:t>10,366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(</a:t>
            </a:r>
            <a:r>
              <a:rPr lang="ru-RU" dirty="0" smtClean="0"/>
              <a:t>17,638 в развернутом положении</a:t>
            </a:r>
            <a:r>
              <a:rPr lang="ru-RU" dirty="0" smtClean="0"/>
              <a:t>)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Максимальная </a:t>
            </a:r>
            <a:r>
              <a:rPr lang="ru-RU" dirty="0" smtClean="0"/>
              <a:t>взлетная масса, кг — 39 </a:t>
            </a:r>
            <a:r>
              <a:rPr lang="ru-RU" dirty="0" smtClean="0"/>
              <a:t>700</a:t>
            </a:r>
          </a:p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 Максимальная </a:t>
            </a:r>
            <a:r>
              <a:rPr lang="ru-RU" dirty="0" smtClean="0">
                <a:solidFill>
                  <a:srgbClr val="FF0000"/>
                </a:solidFill>
              </a:rPr>
              <a:t>скорость, км/ч — 2540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 advTm="10000">
    <p:split orient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Су-24, советский фронтовой бомбардировщик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57232"/>
            <a:ext cx="9144000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9000"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7467600" cy="1143000"/>
          </a:xfrm>
        </p:spPr>
        <p:txBody>
          <a:bodyPr>
            <a:noAutofit/>
          </a:bodyPr>
          <a:lstStyle/>
          <a:p>
            <a:r>
              <a:rPr lang="ru-RU" sz="3600" dirty="0" smtClean="0"/>
              <a:t>Самый быстрый самолёт в мире: </a:t>
            </a:r>
            <a:r>
              <a:rPr lang="en-US" sz="3600" b="1" dirty="0" smtClean="0"/>
              <a:t> </a:t>
            </a:r>
            <a:r>
              <a:rPr lang="en-US" sz="3600" b="1" dirty="0" smtClean="0">
                <a:solidFill>
                  <a:srgbClr val="FFFF00"/>
                </a:solidFill>
              </a:rPr>
              <a:t>Orbital Sciences Corporation </a:t>
            </a:r>
            <a:r>
              <a:rPr lang="ru-RU" sz="3600" b="1" dirty="0" smtClean="0">
                <a:solidFill>
                  <a:srgbClr val="FFFF00"/>
                </a:solidFill>
              </a:rPr>
              <a:t>Х-34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85926"/>
            <a:ext cx="9144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800" dirty="0" smtClean="0"/>
              <a:t>Длина самолета, м — 17,78</a:t>
            </a:r>
            <a:br>
              <a:rPr lang="ru-RU" sz="2800" dirty="0" smtClean="0"/>
            </a:br>
            <a:r>
              <a:rPr lang="ru-RU" sz="2800" dirty="0" smtClean="0"/>
              <a:t>Размах крыльев, м — 8,45</a:t>
            </a:r>
            <a:br>
              <a:rPr lang="ru-RU" sz="2800" dirty="0" smtClean="0"/>
            </a:br>
            <a:r>
              <a:rPr lang="ru-RU" sz="2800" dirty="0" smtClean="0"/>
              <a:t>Высота, м — 3,5</a:t>
            </a:r>
            <a:br>
              <a:rPr lang="ru-RU" sz="2800" dirty="0" smtClean="0"/>
            </a:br>
            <a:r>
              <a:rPr lang="ru-RU" sz="2800" dirty="0" smtClean="0"/>
              <a:t>Масса, кг — примерно 1270</a:t>
            </a:r>
            <a:br>
              <a:rPr lang="ru-RU" sz="2800" dirty="0" smtClean="0"/>
            </a:br>
            <a:r>
              <a:rPr lang="ru-RU" sz="2800" dirty="0" smtClean="0"/>
              <a:t>Максимальная </a:t>
            </a:r>
            <a:r>
              <a:rPr lang="ru-RU" sz="2800" dirty="0" smtClean="0"/>
              <a:t>достигнутая высота, км — 75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solidFill>
                  <a:srgbClr val="FF0000"/>
                </a:solidFill>
              </a:rPr>
              <a:t>Максимальная скорость, км/ч – </a:t>
            </a:r>
            <a:r>
              <a:rPr lang="ru-RU" sz="2800" b="1" dirty="0" smtClean="0">
                <a:solidFill>
                  <a:srgbClr val="FF0000"/>
                </a:solidFill>
              </a:rPr>
              <a:t>12 144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 advTm="12000">
    <p:strips dir="l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686800" cy="1143000"/>
          </a:xfrm>
        </p:spPr>
        <p:txBody>
          <a:bodyPr>
            <a:noAutofit/>
          </a:bodyPr>
          <a:lstStyle/>
          <a:p>
            <a:r>
              <a:rPr lang="ru-RU" sz="4400" dirty="0" smtClean="0"/>
              <a:t>Десятое место: </a:t>
            </a:r>
            <a:r>
              <a:rPr lang="ru-RU" sz="4400" b="1" dirty="0" smtClean="0">
                <a:solidFill>
                  <a:srgbClr val="FFFF00"/>
                </a:solidFill>
              </a:rPr>
              <a:t>ТУ-144</a:t>
            </a:r>
            <a:r>
              <a:rPr lang="ru-RU" sz="4400" b="1" dirty="0" smtClean="0">
                <a:solidFill>
                  <a:srgbClr val="FFFF00"/>
                </a:solidFill>
              </a:rPr>
              <a:t> («</a:t>
            </a:r>
            <a:r>
              <a:rPr lang="en-US" sz="4400" b="1" i="1" dirty="0" smtClean="0">
                <a:solidFill>
                  <a:srgbClr val="FFFF00"/>
                </a:solidFill>
              </a:rPr>
              <a:t>Charger</a:t>
            </a:r>
            <a:r>
              <a:rPr lang="en-US" sz="4400" b="1" dirty="0" smtClean="0">
                <a:solidFill>
                  <a:srgbClr val="FFFF00"/>
                </a:solidFill>
              </a:rPr>
              <a:t>»</a:t>
            </a:r>
            <a:r>
              <a:rPr lang="ru-RU" sz="4400" b="1" dirty="0" smtClean="0">
                <a:solidFill>
                  <a:srgbClr val="FFFF00"/>
                </a:solidFill>
              </a:rPr>
              <a:t>)</a:t>
            </a:r>
            <a:r>
              <a:rPr lang="en-US" sz="4400" b="1" dirty="0" smtClean="0"/>
              <a:t/>
            </a:r>
            <a:br>
              <a:rPr lang="en-US" sz="4400" b="1" dirty="0" smtClean="0"/>
            </a:b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Длина</a:t>
            </a:r>
            <a:r>
              <a:rPr lang="ru-RU" dirty="0" smtClean="0"/>
              <a:t>, м — </a:t>
            </a:r>
            <a:r>
              <a:rPr lang="ru-RU" b="1" dirty="0" smtClean="0"/>
              <a:t>65,7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Высота, м —  </a:t>
            </a:r>
            <a:r>
              <a:rPr lang="ru-RU" b="1" dirty="0" smtClean="0"/>
              <a:t>12,5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Размах крыла, м — </a:t>
            </a:r>
            <a:r>
              <a:rPr lang="ru-RU" b="1" dirty="0" smtClean="0"/>
              <a:t>28,8</a:t>
            </a:r>
          </a:p>
          <a:p>
            <a:pPr>
              <a:buNone/>
            </a:pPr>
            <a:r>
              <a:rPr lang="ru-RU" dirty="0" smtClean="0"/>
              <a:t>    Максимальная </a:t>
            </a:r>
            <a:r>
              <a:rPr lang="ru-RU" dirty="0" smtClean="0"/>
              <a:t>взлетная масса, кг — </a:t>
            </a:r>
            <a:r>
              <a:rPr lang="ru-RU" b="1" u="sng" dirty="0" smtClean="0"/>
              <a:t>207 </a:t>
            </a:r>
            <a:r>
              <a:rPr lang="ru-RU" b="1" u="sng" dirty="0" smtClean="0"/>
              <a:t>000</a:t>
            </a:r>
          </a:p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</a:t>
            </a:r>
            <a:r>
              <a:rPr lang="ru-RU" dirty="0" smtClean="0">
                <a:solidFill>
                  <a:srgbClr val="FF0000"/>
                </a:solidFill>
              </a:rPr>
              <a:t>Максимальная </a:t>
            </a:r>
            <a:r>
              <a:rPr lang="ru-RU" dirty="0" smtClean="0">
                <a:solidFill>
                  <a:srgbClr val="FF0000"/>
                </a:solidFill>
              </a:rPr>
              <a:t>скорость, км/ч — 2500</a:t>
            </a:r>
            <a:endParaRPr lang="ru-RU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 advTm="10000">
    <p:circl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ТУ-144, Charger, советский сверхзвуковой пассажирский самолёт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28670"/>
            <a:ext cx="9144000" cy="51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1000">
    <p:checke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500174"/>
            <a:ext cx="7467600" cy="3511552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4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/>
              </a:rPr>
              <a:t>Работу  </a:t>
            </a:r>
            <a:r>
              <a:rPr lang="ru-RU" sz="4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/>
              </a:rPr>
              <a:t>выполнил</a:t>
            </a:r>
            <a:br>
              <a:rPr lang="ru-RU" sz="4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/>
              </a:rPr>
            </a:br>
            <a:r>
              <a:rPr lang="ru-RU" sz="4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/>
              </a:rPr>
              <a:t> ученик  7Б класса</a:t>
            </a:r>
            <a:br>
              <a:rPr lang="ru-RU" sz="4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/>
              </a:rPr>
            </a:br>
            <a:r>
              <a:rPr lang="ru-RU" sz="4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/>
              </a:rPr>
              <a:t> Рзаев Руслан</a:t>
            </a:r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15000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Orbital Sciences Corporation Х-34, самый быстрый самолёт в мире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8604"/>
            <a:ext cx="9144000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9000"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Второе место: 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FF00"/>
                </a:solidFill>
              </a:rPr>
              <a:t>Boeing X-43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57364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ru-RU" sz="3200" dirty="0" smtClean="0"/>
              <a:t>    Длина </a:t>
            </a:r>
            <a:r>
              <a:rPr lang="ru-RU" sz="3200" dirty="0" smtClean="0"/>
              <a:t>самолета, м — 3,6</a:t>
            </a:r>
            <a:br>
              <a:rPr lang="ru-RU" sz="3200" dirty="0" smtClean="0"/>
            </a:br>
            <a:r>
              <a:rPr lang="ru-RU" sz="3200" dirty="0" smtClean="0"/>
              <a:t>Размах крыльев, м — 1,5</a:t>
            </a:r>
            <a:br>
              <a:rPr lang="ru-RU" sz="3200" dirty="0" smtClean="0"/>
            </a:br>
            <a:r>
              <a:rPr lang="ru-RU" sz="3200" dirty="0" smtClean="0"/>
              <a:t>Высота, м — 0,6</a:t>
            </a:r>
            <a:br>
              <a:rPr lang="ru-RU" sz="3200" dirty="0" smtClean="0"/>
            </a:br>
            <a:r>
              <a:rPr lang="ru-RU" sz="3200" dirty="0" smtClean="0"/>
              <a:t>Масса, кг — примерно 1270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>
                <a:solidFill>
                  <a:srgbClr val="FF0000"/>
                </a:solidFill>
              </a:rPr>
              <a:t>Максимальная скорость, км/ч – </a:t>
            </a:r>
            <a:r>
              <a:rPr lang="ru-RU" sz="3200" b="1" dirty="0" smtClean="0">
                <a:solidFill>
                  <a:srgbClr val="FF0000"/>
                </a:solidFill>
              </a:rPr>
              <a:t>11230</a:t>
            </a:r>
            <a:endParaRPr lang="ru-RU" sz="3200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 spd="slow" advClick="0" advTm="10000"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Boeing X-43, беспилотный экспериментальный гиперзвуковой летательный аппарат, построенный по программе NASA , самый быстрый самолёт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9144000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9000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186766" cy="1143000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/>
              <a:t>Третье место: </a:t>
            </a:r>
            <a:r>
              <a:rPr lang="en-US" sz="4400" b="1" dirty="0" smtClean="0">
                <a:solidFill>
                  <a:srgbClr val="FFFF00"/>
                </a:solidFill>
              </a:rPr>
              <a:t>North</a:t>
            </a:r>
            <a:r>
              <a:rPr lang="en-US" sz="4400" b="1" dirty="0" smtClean="0">
                <a:solidFill>
                  <a:srgbClr val="FFFF00"/>
                </a:solidFill>
              </a:rPr>
              <a:t> American X-15</a:t>
            </a:r>
            <a:r>
              <a:rPr lang="en-US" b="1" dirty="0" smtClean="0">
                <a:solidFill>
                  <a:srgbClr val="FFFF00"/>
                </a:solidFill>
              </a:rPr>
              <a:t/>
            </a:r>
            <a:br>
              <a:rPr lang="en-US" b="1" dirty="0" smtClean="0">
                <a:solidFill>
                  <a:srgbClr val="FFFF00"/>
                </a:solidFill>
              </a:rPr>
            </a:b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8686800" cy="474027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Масса после посадки, кг — 6260</a:t>
            </a:r>
            <a:br>
              <a:rPr lang="ru-RU" dirty="0" smtClean="0"/>
            </a:br>
            <a:r>
              <a:rPr lang="ru-RU" sz="2800" dirty="0" smtClean="0"/>
              <a:t>Максимальная достигнутая высота, км — 107,96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dirty="0" smtClean="0"/>
              <a:t>Дальность полёта, км — 543,4</a:t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Максимальная скорость, км/ч — 7274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 advTm="9000"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North American X-15, самолёт-ракетоплан 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85794"/>
            <a:ext cx="9144000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9000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686800" cy="1143000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Четвёртое место: </a:t>
            </a:r>
            <a:r>
              <a:rPr lang="en-US" sz="4000" b="1" dirty="0" smtClean="0">
                <a:solidFill>
                  <a:srgbClr val="FFFF00"/>
                </a:solidFill>
              </a:rPr>
              <a:t>R-71</a:t>
            </a:r>
            <a:r>
              <a:rPr lang="en-US" sz="4000" b="1" dirty="0" smtClean="0">
                <a:solidFill>
                  <a:srgbClr val="FFFF00"/>
                </a:solidFill>
              </a:rPr>
              <a:t> («Blackbird»)</a:t>
            </a:r>
            <a:r>
              <a:rPr lang="en-US" sz="4400" b="1" dirty="0" smtClean="0">
                <a:solidFill>
                  <a:srgbClr val="FFFF00"/>
                </a:solidFill>
              </a:rPr>
              <a:t/>
            </a:r>
            <a:br>
              <a:rPr lang="en-US" sz="4400" b="1" dirty="0" smtClean="0">
                <a:solidFill>
                  <a:srgbClr val="FFFF00"/>
                </a:solidFill>
              </a:rPr>
            </a:b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Длина</a:t>
            </a:r>
            <a:r>
              <a:rPr lang="ru-RU" dirty="0" smtClean="0"/>
              <a:t>, м — 32.76</a:t>
            </a:r>
            <a:br>
              <a:rPr lang="ru-RU" dirty="0" smtClean="0"/>
            </a:br>
            <a:r>
              <a:rPr lang="ru-RU" dirty="0" smtClean="0"/>
              <a:t>Высота, м — 5.64</a:t>
            </a:r>
            <a:br>
              <a:rPr lang="ru-RU" dirty="0" smtClean="0"/>
            </a:br>
            <a:r>
              <a:rPr lang="ru-RU" dirty="0" smtClean="0"/>
              <a:t>Размах крыла, м — </a:t>
            </a:r>
            <a:r>
              <a:rPr lang="ru-RU" dirty="0" smtClean="0"/>
              <a:t>16.95</a:t>
            </a:r>
          </a:p>
          <a:p>
            <a:pPr>
              <a:buNone/>
            </a:pPr>
            <a:r>
              <a:rPr lang="ru-RU" dirty="0" smtClean="0"/>
              <a:t>    Максимальная </a:t>
            </a:r>
            <a:r>
              <a:rPr lang="ru-RU" dirty="0" smtClean="0"/>
              <a:t>взлетная масса, кг — </a:t>
            </a:r>
            <a:r>
              <a:rPr lang="ru-RU" dirty="0" smtClean="0"/>
              <a:t>77111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Максимальная </a:t>
            </a:r>
            <a:r>
              <a:rPr lang="ru-RU" dirty="0" smtClean="0">
                <a:solidFill>
                  <a:srgbClr val="FF0000"/>
                </a:solidFill>
              </a:rPr>
              <a:t>скорость, км/ч — 3715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 advTm="10000"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R-71, Blackbird, самый высоколетящий серийный самолет в мире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480"/>
            <a:ext cx="9144000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0000"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176</TotalTime>
  <Words>97</Words>
  <Application>Microsoft Office PowerPoint</Application>
  <PresentationFormat>Экран (4:3)</PresentationFormat>
  <Paragraphs>44</Paragraphs>
  <Slides>22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Техническая</vt:lpstr>
      <vt:lpstr>                 Топ-10  самых быстрых самолётов в мире </vt:lpstr>
      <vt:lpstr>Самый быстрый самолёт в мире:  Orbital Sciences Corporation Х-34  </vt:lpstr>
      <vt:lpstr>Слайд 3</vt:lpstr>
      <vt:lpstr>Второе место:  Boeing X-43 </vt:lpstr>
      <vt:lpstr>Слайд 5</vt:lpstr>
      <vt:lpstr>Третье место: North American X-15 </vt:lpstr>
      <vt:lpstr>Слайд 7</vt:lpstr>
      <vt:lpstr>Четвёртое место: R-71 («Blackbird») </vt:lpstr>
      <vt:lpstr>Слайд 9</vt:lpstr>
      <vt:lpstr>Пятое место: Миг-25  («Летучая мышь»)  </vt:lpstr>
      <vt:lpstr>Слайд 11</vt:lpstr>
      <vt:lpstr>Шестое место: МиГ-31 </vt:lpstr>
      <vt:lpstr>Слайд 13</vt:lpstr>
      <vt:lpstr>Седьмое место: Макдоннел-Дуглас F-15 («Игл») </vt:lpstr>
      <vt:lpstr>Слайд 15</vt:lpstr>
      <vt:lpstr>Восьмое место: Дженерал Дайнемикс    F-111 («Aardvark» или «Pig») </vt:lpstr>
      <vt:lpstr>Слайд 17</vt:lpstr>
      <vt:lpstr>Девятое место: Су-24 </vt:lpstr>
      <vt:lpstr>Слайд 19</vt:lpstr>
      <vt:lpstr>Десятое место: ТУ-144 («Charger») </vt:lpstr>
      <vt:lpstr>Слайд 21</vt:lpstr>
      <vt:lpstr>Работу  выполнил  ученик  7Б класса  Рзаев Руслан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Топ-10  самых быстрых самолётов в мире</dc:title>
  <dc:creator>11</dc:creator>
  <cp:lastModifiedBy>11</cp:lastModifiedBy>
  <cp:revision>18</cp:revision>
  <dcterms:created xsi:type="dcterms:W3CDTF">2013-11-25T12:50:14Z</dcterms:created>
  <dcterms:modified xsi:type="dcterms:W3CDTF">2013-11-25T15:46:49Z</dcterms:modified>
</cp:coreProperties>
</file>