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3" r:id="rId6"/>
    <p:sldId id="264" r:id="rId7"/>
    <p:sldId id="279" r:id="rId8"/>
    <p:sldId id="280" r:id="rId9"/>
    <p:sldId id="282" r:id="rId10"/>
    <p:sldId id="283" r:id="rId11"/>
    <p:sldId id="285" r:id="rId12"/>
    <p:sldId id="269" r:id="rId13"/>
    <p:sldId id="287" r:id="rId14"/>
    <p:sldId id="288" r:id="rId15"/>
    <p:sldId id="284" r:id="rId16"/>
    <p:sldId id="289" r:id="rId17"/>
    <p:sldId id="290" r:id="rId18"/>
    <p:sldId id="262" r:id="rId19"/>
    <p:sldId id="291" r:id="rId20"/>
    <p:sldId id="265" r:id="rId21"/>
    <p:sldId id="270" r:id="rId22"/>
    <p:sldId id="258" r:id="rId23"/>
    <p:sldId id="292" r:id="rId24"/>
    <p:sldId id="260" r:id="rId25"/>
    <p:sldId id="266" r:id="rId26"/>
    <p:sldId id="267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271" r:id="rId42"/>
    <p:sldId id="307" r:id="rId43"/>
    <p:sldId id="308" r:id="rId44"/>
    <p:sldId id="309" r:id="rId45"/>
    <p:sldId id="273" r:id="rId46"/>
    <p:sldId id="274" r:id="rId47"/>
    <p:sldId id="272" r:id="rId48"/>
    <p:sldId id="26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7B0BE4-6E91-4E3B-AE79-C83CE7DDE86E}">
          <p14:sldIdLst>
            <p14:sldId id="256"/>
            <p14:sldId id="259"/>
            <p14:sldId id="257"/>
            <p14:sldId id="261"/>
            <p14:sldId id="263"/>
            <p14:sldId id="264"/>
            <p14:sldId id="279"/>
            <p14:sldId id="280"/>
            <p14:sldId id="282"/>
            <p14:sldId id="283"/>
            <p14:sldId id="285"/>
            <p14:sldId id="269"/>
            <p14:sldId id="287"/>
            <p14:sldId id="288"/>
            <p14:sldId id="284"/>
          </p14:sldIdLst>
        </p14:section>
        <p14:section name="Раздел без заголовка" id="{FC2296C1-1663-49AC-BF2B-06A772D8A680}">
          <p14:sldIdLst>
            <p14:sldId id="289"/>
            <p14:sldId id="290"/>
            <p14:sldId id="262"/>
            <p14:sldId id="291"/>
            <p14:sldId id="265"/>
            <p14:sldId id="270"/>
            <p14:sldId id="258"/>
            <p14:sldId id="292"/>
            <p14:sldId id="260"/>
            <p14:sldId id="266"/>
            <p14:sldId id="267"/>
            <p14:sldId id="293"/>
            <p14:sldId id="294"/>
          </p14:sldIdLst>
        </p14:section>
        <p14:section name="Раздел по умолчанию" id="{87C90A88-FC5C-46AD-8F03-270B0841BF1D}">
          <p14:sldIdLst>
            <p14:sldId id="295"/>
            <p14:sldId id="296"/>
            <p14:sldId id="297"/>
            <p14:sldId id="298"/>
            <p14:sldId id="299"/>
          </p14:sldIdLst>
        </p14:section>
        <p14:section name="Раздел без заголовка" id="{CC3F4BC4-F72F-4004-BE3F-E4BA79836FA9}">
          <p14:sldIdLst>
            <p14:sldId id="300"/>
            <p14:sldId id="301"/>
            <p14:sldId id="302"/>
            <p14:sldId id="303"/>
            <p14:sldId id="304"/>
            <p14:sldId id="305"/>
            <p14:sldId id="306"/>
            <p14:sldId id="271"/>
            <p14:sldId id="307"/>
            <p14:sldId id="308"/>
            <p14:sldId id="309"/>
            <p14:sldId id="273"/>
            <p14:sldId id="274"/>
            <p14:sldId id="272"/>
            <p14:sldId id="268"/>
          </p14:sldIdLst>
        </p14:section>
        <p14:section name="Раздел без заголовка" id="{43ED7D76-7CD4-47ED-BF53-6825650BD4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7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445692883895132"/>
          <c:y val="0.28888888888888886"/>
          <c:w val="0.48501872659176032"/>
          <c:h val="0.5722222222222221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CCCC00"/>
            </a:solidFill>
            <a:ln w="1270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CC00"/>
              </a:solidFill>
              <a:ln w="1270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B74-4090-B7FA-1719E80BFE50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270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B74-4090-B7FA-1719E80BFE50}"/>
              </c:ext>
            </c:extLst>
          </c:dPt>
          <c:dPt>
            <c:idx val="2"/>
            <c:bubble3D val="0"/>
            <c:spPr>
              <a:solidFill>
                <a:srgbClr val="7E9CE8"/>
              </a:solidFill>
              <a:ln w="1270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B74-4090-B7FA-1719E80BFE50}"/>
              </c:ext>
            </c:extLst>
          </c:dPt>
          <c:dLbls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высшая КК</c:v>
                </c:pt>
                <c:pt idx="1">
                  <c:v>первая КК</c:v>
                </c:pt>
                <c:pt idx="2">
                  <c:v>нет КК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74-4090-B7FA-1719E80BFE5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669999"/>
            </a:solidFill>
            <a:ln w="1270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CCCC00"/>
              </a:solidFill>
              <a:ln w="1270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3B74-4090-B7FA-1719E80BFE5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3B74-4090-B7FA-1719E80BFE50}"/>
              </c:ext>
            </c:extLst>
          </c:dPt>
          <c:dPt>
            <c:idx val="2"/>
            <c:bubble3D val="0"/>
            <c:spPr>
              <a:solidFill>
                <a:srgbClr val="7E9CE8"/>
              </a:solidFill>
              <a:ln w="1270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B74-4090-B7FA-1719E80BFE50}"/>
              </c:ext>
            </c:extLst>
          </c:dPt>
          <c:cat>
            <c:strRef>
              <c:f>Sheet1!$B$1:$D$1</c:f>
              <c:strCache>
                <c:ptCount val="3"/>
                <c:pt idx="0">
                  <c:v>высшая КК</c:v>
                </c:pt>
                <c:pt idx="1">
                  <c:v>первая КК</c:v>
                </c:pt>
                <c:pt idx="2">
                  <c:v>нет КК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C-3B74-4090-B7FA-1719E80BFE5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7E9CE8"/>
            </a:solidFill>
            <a:ln w="1270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CCCC00"/>
              </a:solidFill>
              <a:ln w="1270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3B74-4090-B7FA-1719E80BFE50}"/>
              </c:ext>
            </c:extLst>
          </c:dPt>
          <c:dPt>
            <c:idx val="1"/>
            <c:bubble3D val="0"/>
            <c:spPr>
              <a:solidFill>
                <a:srgbClr val="669999"/>
              </a:solidFill>
              <a:ln w="12706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3B74-4090-B7FA-1719E80BFE5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1-3B74-4090-B7FA-1719E80BFE50}"/>
              </c:ext>
            </c:extLst>
          </c:dPt>
          <c:cat>
            <c:strRef>
              <c:f>Sheet1!$B$1:$D$1</c:f>
              <c:strCache>
                <c:ptCount val="3"/>
                <c:pt idx="0">
                  <c:v>высшая КК</c:v>
                </c:pt>
                <c:pt idx="1">
                  <c:v>первая КК</c:v>
                </c:pt>
                <c:pt idx="2">
                  <c:v>нет КК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2-3B74-4090-B7FA-1719E80BF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1156788569386068"/>
          <c:y val="7.307897742235317E-2"/>
          <c:w val="0.25752425357755948"/>
          <c:h val="0.92631446422533947"/>
        </c:manualLayout>
      </c:layout>
      <c:overlay val="0"/>
      <c:spPr>
        <a:noFill/>
        <a:ln w="25411">
          <a:noFill/>
        </a:ln>
      </c:spPr>
      <c:txPr>
        <a:bodyPr/>
        <a:lstStyle/>
        <a:p>
          <a:pPr>
            <a:defRPr sz="110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Показатели количества занимающихся</a:t>
            </a:r>
            <a:r>
              <a:rPr lang="ru-RU" baseline="0" dirty="0"/>
              <a:t> детей </a:t>
            </a:r>
            <a:r>
              <a:rPr lang="ru-RU" dirty="0"/>
              <a:t>в ОДОД</a:t>
            </a:r>
          </a:p>
        </c:rich>
      </c:tx>
      <c:layout>
        <c:manualLayout>
          <c:xMode val="edge"/>
          <c:yMode val="edge"/>
          <c:x val="0.11069828076156918"/>
          <c:y val="1.421539153796171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количества занимающихся  обучающихся в ОДОД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2019-2020 уч.г.</c:v>
                </c:pt>
                <c:pt idx="1">
                  <c:v>2020-2021 уч.г.</c:v>
                </c:pt>
                <c:pt idx="2">
                  <c:v>2021-2022 уч.г.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105</c:v>
                </c:pt>
                <c:pt idx="1">
                  <c:v>158</c:v>
                </c:pt>
                <c:pt idx="2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A-4B0F-B213-9C2B642A1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2144"/>
        <c:axId val="6903680"/>
      </c:barChart>
      <c:catAx>
        <c:axId val="690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03680"/>
        <c:crosses val="autoZero"/>
        <c:auto val="1"/>
        <c:lblAlgn val="ctr"/>
        <c:lblOffset val="100"/>
        <c:noMultiLvlLbl val="0"/>
      </c:catAx>
      <c:valAx>
        <c:axId val="690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02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3" y="500063"/>
            <a:ext cx="85725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Constantia" pitchFamily="18" charset="0"/>
              </a:rPr>
              <a:t>Государственное бюджетное общеобразовательное учреждение</a:t>
            </a:r>
            <a:br>
              <a:rPr lang="ru-RU" sz="2000" b="1" i="1" dirty="0">
                <a:latin typeface="Constantia" pitchFamily="18" charset="0"/>
              </a:rPr>
            </a:br>
            <a:r>
              <a:rPr lang="ru-RU" sz="2000" b="1" i="1" dirty="0">
                <a:latin typeface="Constantia" pitchFamily="18" charset="0"/>
              </a:rPr>
              <a:t> средняя общеобразовательная школа № 129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Constantia" pitchFamily="18" charset="0"/>
              </a:rPr>
              <a:t>Красногвардейского района Санкт-Петербурга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Constantia" pitchFamily="18" charset="0"/>
              </a:rPr>
              <a:t>ОТДЕЛЕНИЕ  ДОПОЛНИТЕЛЬНОГО ОБРАЗОВАНИЯ ДЕТЕЙ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3078" name="Picture 4" descr="rusflag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7461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flaf sp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6763" y="0"/>
            <a:ext cx="7572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Box 19"/>
          <p:cNvSpPr txBox="1">
            <a:spLocks noChangeArrowheads="1"/>
          </p:cNvSpPr>
          <p:nvPr/>
        </p:nvSpPr>
        <p:spPr bwMode="auto">
          <a:xfrm>
            <a:off x="7715250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1" name="Picture 2" descr="s303652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5433" y="2008882"/>
            <a:ext cx="7128793" cy="4008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313" y="4813994"/>
            <a:ext cx="8572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b="1" i="1" dirty="0">
                <a:latin typeface="Constantia" panose="02030602050306030303" pitchFamily="18" charset="0"/>
              </a:rPr>
              <a:t>ПРОСТРАНСТВО ДЛЯ ЗДОРОВЬЕСБЕРЕЖЕНИЯ, СОЦИАЛИЗАЦИИ, РАЗВИТИЯ И САМОРЕАЛИЗАЦИИ ОБУЧАЮЩИХСЯ</a:t>
            </a:r>
          </a:p>
          <a:p>
            <a:pPr algn="ctr"/>
            <a:r>
              <a:rPr lang="ru-RU" b="1" i="1" dirty="0">
                <a:latin typeface="Constantia" panose="02030602050306030303" pitchFamily="18" charset="0"/>
              </a:rPr>
              <a:t>Руководитель ОДОД: </a:t>
            </a:r>
            <a:r>
              <a:rPr lang="ru-RU" b="1" i="1" dirty="0" err="1">
                <a:latin typeface="Constantia" panose="02030602050306030303" pitchFamily="18" charset="0"/>
              </a:rPr>
              <a:t>Хачатурова</a:t>
            </a:r>
            <a:r>
              <a:rPr lang="ru-RU" b="1" i="1" dirty="0">
                <a:latin typeface="Constantia" panose="02030602050306030303" pitchFamily="18" charset="0"/>
              </a:rPr>
              <a:t> Карине Робертовна, </a:t>
            </a:r>
            <a:r>
              <a:rPr lang="ru-RU" b="1" i="1" dirty="0" err="1">
                <a:latin typeface="Constantia" panose="02030602050306030303" pitchFamily="18" charset="0"/>
              </a:rPr>
              <a:t>к.п.н</a:t>
            </a:r>
            <a:r>
              <a:rPr lang="ru-RU" b="1" i="1" dirty="0">
                <a:latin typeface="Constantia" panose="02030602050306030303" pitchFamily="18" charset="0"/>
              </a:rPr>
              <a:t>.</a:t>
            </a:r>
          </a:p>
        </p:txBody>
      </p:sp>
    </p:spTree>
  </p:cSld>
  <p:clrMapOvr>
    <a:masterClrMapping/>
  </p:clrMapOvr>
  <p:transition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Используя результаты входящего, текущего и итогового контроля групп физкультурно-спортивной направленности получен прирост по показателям в % за 2017-2019 года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2008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74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В исследовании «Семья в форме», выпущенной в Чехии 10 миллионным тиражом предлагается программа тестов для туристско-краеведческой направленности, цель которой - «повлиять на большинство семей, у которых «нет времени», чтобы излечиться от бездействия и бесконечных часов, проводимых у экрана телефона и телевизора. Предлагается пять тестов. Три теста составляют входное, промежуточное диагностирование  по уровням </a:t>
            </a:r>
            <a:r>
              <a:rPr lang="ru-RU" dirty="0" err="1"/>
              <a:t>праксиологического</a:t>
            </a:r>
            <a:r>
              <a:rPr lang="ru-RU" dirty="0"/>
              <a:t> компонента - типы, образцы, модели реального поведения человека, используемые им средства, влияющие на сохранение и укрепление здоровья, с одной стороны, здоровый образ жизни, различные элементы </a:t>
            </a:r>
            <a:r>
              <a:rPr lang="ru-RU" dirty="0" err="1"/>
              <a:t>самосохранительного</a:t>
            </a:r>
            <a:r>
              <a:rPr lang="ru-RU" dirty="0"/>
              <a:t> поведения (правильная организация груда и отдыха, сбалансированное питание, регулярные занятия физическими упражнениями и спортом и т.д.), а, с другой стороны, те или иные аспекты поведения, наносящего вред здоровью (вредные привычки, связанные с курением, употреблением алкоголя и др.);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319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42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Ежегодная  школьная </a:t>
            </a:r>
            <a:br>
              <a:rPr lang="ru-RU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научно-практическая конференция </a:t>
            </a:r>
            <a:br>
              <a:rPr lang="ru-RU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300" b="1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«Я познаю мир»</a:t>
            </a:r>
          </a:p>
        </p:txBody>
      </p:sp>
      <p:pic>
        <p:nvPicPr>
          <p:cNvPr id="38915" name="Picture 1" descr="C:\Documents and Settings\Админ\Рабочий стол\фото 2011-2012\сканер\Конференция Павловск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97200" y="1600200"/>
            <a:ext cx="3149600" cy="4525963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397000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98" marB="4579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924" name="Picture 2" descr="C:\Documents and Settings\Админ\Рабочий стол\фото 2011-2012\сканер\Сертификат Барышникова2.jpg"/>
          <p:cNvPicPr>
            <a:picLocks noChangeAspect="1" noChangeArrowheads="1"/>
          </p:cNvPicPr>
          <p:nvPr/>
        </p:nvPicPr>
        <p:blipFill>
          <a:blip r:embed="rId3" cstate="print"/>
          <a:srcRect r="397" b="2950"/>
          <a:stretch>
            <a:fillRect/>
          </a:stretch>
        </p:blipFill>
        <p:spPr bwMode="auto">
          <a:xfrm rot="-780890">
            <a:off x="708025" y="1697038"/>
            <a:ext cx="30241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9433">
            <a:off x="5435600" y="1700213"/>
            <a:ext cx="3063875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713387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/>
              <a:t>Заслуживает внимания  интеграции тестов для групп « 8 на 8» и «Белая ладья». Вариант такой интеграции - система тестирования, разработанная в США в 1982 г. учеными из Института Купера для мыслительной деятельности и математических оценочных результатов.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319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45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319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9806"/>
            <a:ext cx="68961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elibrary.ru/images/neb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34356"/>
            <a:ext cx="68453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t="3998" r="14369" b="4420"/>
          <a:stretch/>
        </p:blipFill>
        <p:spPr bwMode="auto">
          <a:xfrm>
            <a:off x="683568" y="1781175"/>
            <a:ext cx="7704856" cy="482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81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319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9806"/>
            <a:ext cx="68961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elibrary.ru/images/neb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34356"/>
            <a:ext cx="68453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7367" r="15078" b="5717"/>
          <a:stretch/>
        </p:blipFill>
        <p:spPr bwMode="auto">
          <a:xfrm>
            <a:off x="307975" y="1551856"/>
            <a:ext cx="8661053" cy="49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42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</a:t>
            </a:r>
          </a:p>
          <a:p>
            <a:pPr marL="11430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дополнительного образования детей </a:t>
            </a:r>
          </a:p>
          <a:p>
            <a:pPr marL="11430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«Большие охтинские бобры»</a:t>
            </a:r>
          </a:p>
          <a:p>
            <a:pPr marL="11430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ГБОУ школы № 129  </a:t>
            </a:r>
          </a:p>
          <a:p>
            <a:pPr marL="11430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Красногвардейского района</a:t>
            </a:r>
          </a:p>
          <a:p>
            <a:pPr marL="11430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Санкт-Петербурга</a:t>
            </a:r>
          </a:p>
          <a:p>
            <a:pPr marL="114300" indent="0">
              <a:buNone/>
            </a:pPr>
            <a:r>
              <a:rPr lang="ru-RU" sz="2800" dirty="0"/>
              <a:t> </a:t>
            </a:r>
          </a:p>
          <a:p>
            <a:pPr marL="11430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9908E6-DCDE-4EC5-B6FC-EE3FCF322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350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980728"/>
            <a:ext cx="6224572" cy="433961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Дополнительное образование - это детское творчество, а не продолжение классно-урочной системы.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Главная ценность – ребёнок.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A36BBC9-FBAC-46A9-BED7-E4FE1133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65245" cy="102724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Основные потребности школы: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1" y="1844824"/>
            <a:ext cx="5989280" cy="387824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сохранение контингента обучающихся;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досуга обучающихся;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системы общего и дополнительного образования;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поиск родителями перспективной образовательной среды, предполагающей диалоговое обучение, создание поля успеха и достижений ребёнка.</a:t>
            </a:r>
          </a:p>
          <a:p>
            <a:pPr marL="0" indent="0"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 fontScale="90000"/>
          </a:bodyPr>
          <a:lstStyle/>
          <a:p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Работа на подготовительном этапе: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нормативно-правовой базы.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кадровых, материально-технических, экономических ресурсов школы.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Учет возрастных особенностей детей.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традиций и особенностей школы.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bobr3.jpg"/>
          <p:cNvPicPr>
            <a:picLocks noChangeAspect="1" noChangeArrowheads="1"/>
          </p:cNvPicPr>
          <p:nvPr/>
        </p:nvPicPr>
        <p:blipFill>
          <a:blip r:embed="rId2" cstate="print"/>
          <a:srcRect l="19288" t="4487" r="19288" b="5779"/>
          <a:stretch>
            <a:fillRect/>
          </a:stretch>
        </p:blipFill>
        <p:spPr bwMode="auto">
          <a:xfrm>
            <a:off x="2195736" y="1772816"/>
            <a:ext cx="4606260" cy="475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620688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Constantia" pitchFamily="18" charset="0"/>
                <a:cs typeface="Times New Roman" pitchFamily="18" charset="0"/>
              </a:rPr>
              <a:t>С 2014 года  в школе работает отделение дополнительного образования детей – школьный спортивный клуб «БОБ»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848872" cy="811217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Направленности ОДОД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72816"/>
            <a:ext cx="6912768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1.Физкультурно-спортивная.</a:t>
            </a:r>
          </a:p>
          <a:p>
            <a:pPr algn="just">
              <a:lnSpc>
                <a:spcPct val="15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2.Туристско-краеведческая.</a:t>
            </a:r>
          </a:p>
          <a:p>
            <a:pPr algn="just">
              <a:lnSpc>
                <a:spcPct val="15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3.Социально-педагогическая.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600" dirty="0"/>
              <a:t> 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12208-E40E-4F9F-8102-AA68EC87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119257"/>
            <a:ext cx="5967765" cy="3603812"/>
          </a:xfrm>
        </p:spPr>
        <p:txBody>
          <a:bodyPr>
            <a:normAutofit fontScale="92500" lnSpcReduction="10000"/>
          </a:bodyPr>
          <a:lstStyle/>
          <a:p>
            <a:r>
              <a:rPr lang="x-none">
                <a:latin typeface="Times New Roman" pitchFamily="18" charset="0"/>
                <a:cs typeface="Times New Roman" pitchFamily="18" charset="0"/>
              </a:rPr>
              <a:t>ЦДЮТТ «Охта»,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x-none">
                <a:latin typeface="Times New Roman" pitchFamily="18" charset="0"/>
                <a:cs typeface="Times New Roman" pitchFamily="18" charset="0"/>
              </a:rPr>
              <a:t>ДДЮТ «На Ленской»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x-none">
                <a:latin typeface="Times New Roman" pitchFamily="18" charset="0"/>
                <a:cs typeface="Times New Roman" pitchFamily="18" charset="0"/>
              </a:rPr>
              <a:t>ДЮЦ «Красногвардеец»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Пожарная часть № 12,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ГБОУ «Балтийский берег»,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 физической культуры и спорта</a:t>
            </a:r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6E6027-F0FD-4E1F-AD92-0C81F0C2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301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развития ОДОД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992888" cy="489654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Создание социально-педагогических условий, способствующих самореализации личности в условиях образовательного процесса через формирование у детей ранней мотивации и устойчивого интереса к укреплению здоровья, физическому  и спортивному совершенствованию.</a:t>
            </a:r>
          </a:p>
        </p:txBody>
      </p:sp>
    </p:spTree>
    <p:extLst>
      <p:ext uri="{BB962C8B-B14F-4D97-AF65-F5344CB8AC3E}">
        <p14:creationId xmlns:p14="http://schemas.microsoft.com/office/powerpoint/2010/main" val="2752231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476400"/>
          </a:xfrm>
        </p:spPr>
        <p:txBody>
          <a:bodyPr>
            <a:normAutofit/>
          </a:bodyPr>
          <a:lstStyle/>
          <a:p>
            <a:pPr algn="ctr"/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272808" cy="5904656"/>
          </a:xfrm>
        </p:spPr>
        <p:txBody>
          <a:bodyPr>
            <a:noAutofit/>
          </a:bodyPr>
          <a:lstStyle/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Создание прочной связи урочной и внеурочной деятельности, обучения и воспитания;</a:t>
            </a: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Формирование универсальных компетентностей учащихся через единство общего образования и дополнительного образования. </a:t>
            </a: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Формирование социально-активной позиции и ученика и педагога в достижении качественных результатов.</a:t>
            </a: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Развитие системы поддержки одаренных детей.</a:t>
            </a: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Сбережение здоровья и формирование культуры здорового образа жизни воспитанников;</a:t>
            </a: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Пропаганда здорового образ жизни через деятельность ОДОД;</a:t>
            </a: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Осуществление профилактики асоциального поведения детей и подростков средствами ОДОД.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Расширение круга социальных партнеров ОДОД.</a:t>
            </a:r>
          </a:p>
          <a:p>
            <a:pPr lvl="0"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59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548679"/>
            <a:ext cx="8260672" cy="64807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272808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(2019-2020г.)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Формирование творческой группы.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2.Разработка проектов и подпрограмм.</a:t>
            </a:r>
          </a:p>
          <a:p>
            <a:pPr marL="0" lv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(2020-2022гг.)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</a:t>
            </a: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качественных результатов в реализации программ дополнительного образования – ключевых компетенций обучающихся в соответствии с новыми Федеральными государственными образовательными стандартами.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воспитательной среды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материально - технической базы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безопасной и здоровьесберегающей образовательной среды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деятельности ОДОД по всем направлениям.</a:t>
            </a:r>
          </a:p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(2022-2024г.)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результативности реализации программы.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итогов, обобщение накопленного опыта.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новых стратегических задач развития ОДОД.</a:t>
            </a:r>
          </a:p>
        </p:txBody>
      </p:sp>
    </p:spTree>
    <p:extLst>
      <p:ext uri="{BB962C8B-B14F-4D97-AF65-F5344CB8AC3E}">
        <p14:creationId xmlns:p14="http://schemas.microsoft.com/office/powerpoint/2010/main" val="3847484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119257"/>
            <a:ext cx="6984776" cy="3603812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Готовность обучающихся  сохранять и укреплять свое здоровье и здоровье других людей, активным занятиям физкультурой, спортом и творчеством;</a:t>
            </a:r>
          </a:p>
          <a:p>
            <a:pPr lvl="0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Повышение готовности педагогов и обучающихся к социально-активной деятельности, к участию в гражданских инициативах (учебная, трудовая, творческая и спортивная деятельность)</a:t>
            </a:r>
          </a:p>
          <a:p>
            <a:pPr marL="0" lvl="0" indent="0"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Расширение круга социальных партнеров ОДОД.</a:t>
            </a:r>
          </a:p>
          <a:p>
            <a:pPr algn="just"/>
            <a:endParaRPr lang="ru-RU" sz="2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DDB155-F409-4BD5-B7EC-F42BB676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399379"/>
          </a:xfrm>
        </p:spPr>
        <p:txBody>
          <a:bodyPr>
            <a:normAutofit fontScale="90000"/>
          </a:bodyPr>
          <a:lstStyle/>
          <a:p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Положительные результаты образовательной деятельности ОДОД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Устойчивый интерес детей, занимающихся по всем программам;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Увеличение количества детей , занимающихся в ОДОД;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Положительная динамика качества успеваемости, знаний в большинстве объединений.</a:t>
            </a:r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F408CF-2674-46BF-AC6A-80E0CA4A3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827792"/>
              </p:ext>
            </p:extLst>
          </p:nvPr>
        </p:nvGraphicFramePr>
        <p:xfrm>
          <a:off x="1043609" y="764704"/>
          <a:ext cx="7272808" cy="5216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1224136"/>
          </a:xfrm>
        </p:spPr>
        <p:txBody>
          <a:bodyPr>
            <a:normAutofit fontScale="90000"/>
          </a:bodyPr>
          <a:lstStyle/>
          <a:p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Специфика Программы развития ОДОД ГБОУ школы №129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ОДОД имеет физкультурно-спортивную направленность;</a:t>
            </a:r>
          </a:p>
          <a:p>
            <a:pPr marL="0" lv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социально-активной позиции педагога и ученика в достижении качественных результатов;</a:t>
            </a:r>
          </a:p>
          <a:p>
            <a:pPr marL="0" lv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с социальными партнерами;</a:t>
            </a:r>
          </a:p>
          <a:p>
            <a:pPr marL="0" lv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с кадрами.</a:t>
            </a:r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4B0F9D2-208F-4D40-BB04-7F836919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440284" cy="94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3528393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Формирование универсальных учебных действий на занятиях Отделения дополнительного образования детей физкультурно-спортивной направленности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8A12A-4ACB-40FB-8826-D7C9BF66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459623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642194"/>
          </a:xfrm>
        </p:spPr>
        <p:txBody>
          <a:bodyPr>
            <a:noAutofit/>
          </a:bodyPr>
          <a:lstStyle/>
          <a:p>
            <a:r>
              <a:rPr lang="ru-RU" sz="5400" i="1" dirty="0">
                <a:latin typeface="Constantia" pitchFamily="18" charset="0"/>
              </a:rPr>
              <a:t>НАПРАВЛЕННОСТЬ:</a:t>
            </a:r>
            <a:br>
              <a:rPr lang="ru-RU" sz="5400" i="1" dirty="0">
                <a:latin typeface="Constantia" pitchFamily="18" charset="0"/>
              </a:rPr>
            </a:br>
            <a:endParaRPr lang="ru-RU" sz="5400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i="1" dirty="0">
                <a:latin typeface="Constantia" pitchFamily="18" charset="0"/>
              </a:rPr>
              <a:t>Физкультурно-спортивная </a:t>
            </a:r>
          </a:p>
          <a:p>
            <a:r>
              <a:rPr lang="ru-RU" sz="4400" i="1" dirty="0">
                <a:latin typeface="Constantia" pitchFamily="18" charset="0"/>
              </a:rPr>
              <a:t>Туристско-краеведческое</a:t>
            </a:r>
          </a:p>
          <a:p>
            <a:r>
              <a:rPr lang="ru-RU" sz="4400" i="1" dirty="0">
                <a:latin typeface="Constantia" pitchFamily="18" charset="0"/>
              </a:rPr>
              <a:t>Социально-педагогическая</a:t>
            </a:r>
          </a:p>
          <a:p>
            <a:endParaRPr lang="ru-RU" sz="4400" dirty="0">
              <a:latin typeface="Constant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9683" y="548680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УУД были определены Федеральным государственным образовательным стандартом ( ФГОС) второго поколения и вошли в учебную деятельность школы с 2009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701341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Личностные 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3645024"/>
            <a:ext cx="2448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метапредметные</a:t>
            </a:r>
            <a:r>
              <a:rPr lang="ru-RU" sz="2400" dirty="0"/>
              <a:t> результаты</a:t>
            </a: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779912" y="3701341"/>
            <a:ext cx="1440160" cy="96052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УУД относятся к личностным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надпредметным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 освоения основной общеобразовательной программы, их освоение невозможно отнести исключительно к конкретному учебному предмету, но можно отнести к определенной теме.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овладения универсальными учебными действиями ведет к формированию способности самостоятельно успешно усваивать новые знания, умения и компетентности, включая самостоятельную организацию процесса усвоения, т.е. умение учиться.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6F6DB94-94B9-4A24-8283-DC1C08915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9884638"/>
      </p:ext>
    </p:extLst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Так как внеурочную деятельность можно рассматривать , как вариативную часть общего образования, значит и дополнительное образование должно помогать  решать те же задачи, что и школа </a:t>
            </a:r>
            <a:r>
              <a:rPr lang="ru-RU" sz="2400" dirty="0" err="1"/>
              <a:t>т.е</a:t>
            </a:r>
            <a:r>
              <a:rPr lang="ru-RU" sz="2400" dirty="0"/>
              <a:t> готовить ребенка к взрослой жизни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350100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То есть подготовка обучающегося к самоопределению, самообразованию, самовоспитанию и саморазвитию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A2BFA5-212C-4755-B2C3-B0A57FB8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88" y="0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0421462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141800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универсальных учебных действий состоит в том , что они применимы и в общем и дополнительном образовании, а самое главное способствуют гармоничному развитию личности ребенка в любой сфере его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3501008"/>
            <a:ext cx="817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Особенностью дополнительного образования является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добровольности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Дифференциации по интересам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Неформальный стиль общения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78D959-8751-441C-8A5E-C74CF6DFA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72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37" y="503094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ru-RU" sz="2800" dirty="0"/>
              <a:t>Виды универсальных учебных действий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20155"/>
            <a:ext cx="20162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Личностные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924944"/>
            <a:ext cx="2620184" cy="1044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познавательные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077072"/>
            <a:ext cx="277425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коммуникативные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5322695"/>
            <a:ext cx="22322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регулятивные</a:t>
            </a:r>
          </a:p>
        </p:txBody>
      </p:sp>
      <p:sp>
        <p:nvSpPr>
          <p:cNvPr id="7" name="Стрелка вниз 6"/>
          <p:cNvSpPr/>
          <p:nvPr/>
        </p:nvSpPr>
        <p:spPr>
          <a:xfrm rot="3140458">
            <a:off x="1357088" y="1152539"/>
            <a:ext cx="484632" cy="648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145788" y="1867015"/>
            <a:ext cx="484632" cy="867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716810" y="2924944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991872" y="4221088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6531FDA-103B-4258-B2BA-B930130BC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9"/>
            <a:ext cx="1584300" cy="10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8547313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2474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2800" b="1" dirty="0"/>
              <a:t>Личностные УУД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13285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 самоопределение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2843808" y="3061881"/>
            <a:ext cx="338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смыслообразование</a:t>
            </a:r>
            <a:r>
              <a:rPr lang="ru-RU" sz="24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443711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нравственно-этическая ориентация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54A1149-2D01-4DA1-9CFA-7EFDA9D6C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24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426330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084263"/>
            <a:ext cx="7529513" cy="46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12C53D6-6DB6-4EFD-9370-01E60480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08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08000"/>
            <a:ext cx="8156575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FDEE0EC-6B71-4BCB-A3E8-D12BF65F8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5877846"/>
      </p:ext>
    </p:extLst>
  </p:cSld>
  <p:clrMapOvr>
    <a:masterClrMapping/>
  </p:clrMapOvr>
  <p:transition spd="slow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961313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05150"/>
            <a:ext cx="4896544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83912"/>
            <a:ext cx="493697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52F3BF-FB2E-4323-A082-7E93A286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7280089"/>
      </p:ext>
    </p:extLst>
  </p:cSld>
  <p:clrMapOvr>
    <a:masterClrMapping/>
  </p:clrMapOvr>
  <p:transition spd="slow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535C-609E-4F0B-939B-387539551A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66800"/>
            <a:ext cx="76882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178767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642194"/>
          </a:xfrm>
        </p:spPr>
        <p:txBody>
          <a:bodyPr>
            <a:noAutofit/>
          </a:bodyPr>
          <a:lstStyle/>
          <a:p>
            <a:r>
              <a:rPr lang="ru-RU" sz="4000" b="1" i="1" dirty="0"/>
              <a:t>Название образовательных программ</a:t>
            </a:r>
            <a:br>
              <a:rPr lang="ru-RU" sz="5400" dirty="0"/>
            </a:br>
            <a:endParaRPr lang="ru-RU" sz="5400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0"/>
            <a:ext cx="860444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i="1" dirty="0">
                <a:latin typeface="Constantia" pitchFamily="18" charset="0"/>
              </a:rPr>
              <a:t>Физкультурно-спортивная направленность:</a:t>
            </a:r>
          </a:p>
          <a:p>
            <a:endParaRPr lang="ru-RU" sz="3000" b="1" i="1" dirty="0">
              <a:latin typeface="Constantia" pitchFamily="18" charset="0"/>
            </a:endParaRPr>
          </a:p>
          <a:p>
            <a:r>
              <a:rPr lang="ru-RU" sz="2800" i="1" dirty="0">
                <a:latin typeface="Constantia" pitchFamily="18" charset="0"/>
              </a:rPr>
              <a:t>Быстрая ракетка</a:t>
            </a:r>
          </a:p>
          <a:p>
            <a:r>
              <a:rPr lang="ru-RU" sz="2800" i="1" dirty="0">
                <a:latin typeface="Constantia" pitchFamily="18" charset="0"/>
              </a:rPr>
              <a:t>Летающий мяч</a:t>
            </a:r>
          </a:p>
          <a:p>
            <a:r>
              <a:rPr lang="ru-RU" sz="2800" i="1" dirty="0" err="1">
                <a:latin typeface="Constantia" pitchFamily="18" charset="0"/>
              </a:rPr>
              <a:t>Футболишка</a:t>
            </a:r>
            <a:endParaRPr lang="ru-RU" sz="2800" i="1" dirty="0">
              <a:latin typeface="Constantia" pitchFamily="18" charset="0"/>
            </a:endParaRPr>
          </a:p>
          <a:p>
            <a:r>
              <a:rPr lang="ru-RU" sz="2800" i="1" dirty="0">
                <a:latin typeface="Constantia" pitchFamily="18" charset="0"/>
              </a:rPr>
              <a:t>Основы физической подготовки</a:t>
            </a:r>
          </a:p>
          <a:p>
            <a:r>
              <a:rPr lang="ru-RU" sz="2800" i="1" dirty="0">
                <a:latin typeface="Constantia" pitchFamily="18" charset="0"/>
              </a:rPr>
              <a:t>Белая ладья</a:t>
            </a:r>
          </a:p>
          <a:p>
            <a:r>
              <a:rPr lang="ru-RU" sz="2800" i="1" dirty="0">
                <a:latin typeface="Constantia" pitchFamily="18" charset="0"/>
              </a:rPr>
              <a:t>Настольный хоккей</a:t>
            </a:r>
          </a:p>
          <a:p>
            <a:r>
              <a:rPr lang="ru-RU" sz="2800" i="1" dirty="0">
                <a:latin typeface="Constantia" pitchFamily="18" charset="0"/>
              </a:rPr>
              <a:t>Юный стрелок</a:t>
            </a:r>
          </a:p>
          <a:p>
            <a:r>
              <a:rPr lang="ru-RU" sz="2800" i="1" dirty="0">
                <a:latin typeface="Constantia" pitchFamily="18" charset="0"/>
              </a:rPr>
              <a:t>Восемь на восемь</a:t>
            </a:r>
          </a:p>
          <a:p>
            <a:r>
              <a:rPr lang="ru-RU" sz="2800" i="1" dirty="0">
                <a:latin typeface="Constantia" pitchFamily="18" charset="0"/>
              </a:rPr>
              <a:t>Спортивный туризм</a:t>
            </a:r>
          </a:p>
          <a:p>
            <a:endParaRPr lang="ru-RU" sz="3000" dirty="0">
              <a:latin typeface="Constant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535C-609E-4F0B-939B-387539551A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23825"/>
            <a:ext cx="8802687" cy="66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3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260647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занятиях спортивно-оздоровительной и физкультурно-спортивной направленности</a:t>
            </a:r>
            <a:r>
              <a:rPr lang="ru-RU" sz="2400" b="1" dirty="0"/>
              <a:t>, планируемыми результатами </a:t>
            </a:r>
            <a:r>
              <a:rPr lang="ru-RU" sz="2400" dirty="0"/>
              <a:t>обучения УУД должны быть: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Формирование первоначальных представлений о значении физической культуры для укрепления здоровья человека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Овладение умениями организовывать </a:t>
            </a:r>
            <a:r>
              <a:rPr lang="ru-RU" sz="2400" dirty="0" err="1"/>
              <a:t>здоровьесберегающую</a:t>
            </a:r>
            <a:r>
              <a:rPr lang="ru-RU" sz="2400" dirty="0"/>
              <a:t> жизнедеятельность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Формирование навыка систематического наблюдения за своим физическим состоянием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Знание простейших комплексов для развития физических качеств Формирование правильной осанки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Использование средств физической культуры в проведении своего досуга и отдыха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Осуществление индивидуальных и групповых действий в подвижных и спортивных играх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Использование физической культуры , как средства для укрепления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8539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Особое место в </a:t>
            </a:r>
            <a:r>
              <a:rPr lang="ru-RU" sz="2400" dirty="0" err="1"/>
              <a:t>формированиии</a:t>
            </a:r>
            <a:r>
              <a:rPr lang="ru-RU" sz="2400" dirty="0"/>
              <a:t> УУД всех видов занимает кружковая работа, так как здесь происходит дальнейшее развитие таких способов деятельности, которые способствуют  самостоятельному усвоению новых знаний и умений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1" y="2415664"/>
            <a:ext cx="8136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Одним из направлений кружковой работы является физкультурно-спортивная направленность.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Спортивно-оздоровительная деятельность проходит в спортивном зале, на стадионе.</a:t>
            </a:r>
          </a:p>
        </p:txBody>
      </p:sp>
    </p:spTree>
    <p:extLst>
      <p:ext uri="{BB962C8B-B14F-4D97-AF65-F5344CB8AC3E}">
        <p14:creationId xmlns:p14="http://schemas.microsoft.com/office/powerpoint/2010/main" val="2261178580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836712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Занятия с образовательно-познавательной направленностью</a:t>
            </a:r>
          </a:p>
          <a:p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дают обучающимся необходимые знания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знакомят со способами и правилами организации самостоятельных занятий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обучают навыкам и умениям по их планированию, проведению и контролю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5" y="3789039"/>
            <a:ext cx="842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ru-RU" sz="2400" dirty="0"/>
              <a:t>На этих занятиях  идет формирование преимущественно познавательных и коммуникативных УУД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1765A8-F0B5-4D3E-BFEB-9E9D13EC4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9"/>
            <a:ext cx="1368276" cy="71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7630494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89" y="116632"/>
            <a:ext cx="864096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Занятия с образовательно-обучающей направленностью </a:t>
            </a:r>
            <a:r>
              <a:rPr lang="ru-RU" sz="2400" dirty="0"/>
              <a:t>используются по преимуществу для обучения практическому материалу, здесь идет конкретное освоение знаний (техника выполнения, тактика)</a:t>
            </a:r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Планирование задач обучения осуществляется в логике поэтапного формирования  двигательного навыка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Планирование освоения физических упражнений согласовывается с задачами обучения, а динамика нагрузки-с закономерностями постепенного нарастания утомления , возникающего в процессе их выполнения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Планирование развития физических качеств осуществляется после решения задач обучения в определенной последовательности :</a:t>
            </a:r>
          </a:p>
          <a:p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Гибкость , координация движений, быстрота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Сила(скоростно-силовые и собственно-силовые способности)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Выносливость(общая и специальная)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85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628800"/>
            <a:ext cx="8496944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образовательно-тренировочной направленностью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для развития физических качеств и проводятся в рамках целенаправленной физической подготовки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Строятся на принципах спортивной тренировки: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соблюдением соотношения объемов тренировочной нагрузки в общей и специальной подготовке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системной цикловой динамикой повышения объема и интенсивности нагрузки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ориентацией на достижение конкретного результата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соответсвующем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цикле тренировочных уроков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D0AD6B7-E720-4E35-9C00-4BDEDB35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8672525"/>
      </p:ext>
    </p:extLst>
  </p:cSld>
  <p:clrMapOvr>
    <a:masterClrMapping/>
  </p:clrMapOvr>
  <p:transition spd="slow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2060848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на всех видах занятий идет формирование УУД, занятия состоят из практической и теоретической частей , обязательно используются приемы самоконтроля и самоанализа на основе чего корректируется физическая нагрузка и техника и тактика выполнения двигательных действий.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Освоив образовательную программу , обучающийся приобретает широкий круг компетенций, помогающих ему ориентироваться в условиях современного мира, реализовывать себя и свои возможности в жизни.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653E7E0-B8F5-4A4E-9B4F-32AF2E4EC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1141496"/>
      </p:ext>
    </p:extLst>
  </p:cSld>
  <p:clrMapOvr>
    <a:masterClrMapping/>
  </p:clrMapOvr>
  <p:transition spd="slow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Международная конференция\тир\26-03-2013_17-24-37\IMG_7676.JPG"/>
          <p:cNvPicPr>
            <a:picLocks noChangeAspect="1" noChangeArrowheads="1"/>
          </p:cNvPicPr>
          <p:nvPr/>
        </p:nvPicPr>
        <p:blipFill rotWithShape="1">
          <a:blip r:embed="rId2" cstate="print"/>
          <a:srcRect l="6142" t="988" r="4162" b="-988"/>
          <a:stretch/>
        </p:blipFill>
        <p:spPr bwMode="auto">
          <a:xfrm>
            <a:off x="539552" y="1124744"/>
            <a:ext cx="3960440" cy="2941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F:\Международная конференция\тир\26-03-2013_17-24-37\IMG_7670.JPG"/>
          <p:cNvPicPr>
            <a:picLocks noChangeAspect="1" noChangeArrowheads="1"/>
          </p:cNvPicPr>
          <p:nvPr/>
        </p:nvPicPr>
        <p:blipFill rotWithShape="1">
          <a:blip r:embed="rId3" cstate="print"/>
          <a:srcRect l="9396" t="12131" r="17406" b="6587"/>
          <a:stretch/>
        </p:blipFill>
        <p:spPr bwMode="auto">
          <a:xfrm>
            <a:off x="4932040" y="4049688"/>
            <a:ext cx="379585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F:\Международная конференция\тир\26-03-2013_17-24-37\IMG_76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96752"/>
            <a:ext cx="373870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8" name="Прямоугольник 10"/>
          <p:cNvSpPr>
            <a:spLocks noChangeArrowheads="1"/>
          </p:cNvSpPr>
          <p:nvPr/>
        </p:nvSpPr>
        <p:spPr bwMode="auto">
          <a:xfrm>
            <a:off x="611188" y="4941888"/>
            <a:ext cx="4010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Электронный стрелковый комплекс</a:t>
            </a:r>
            <a:endParaRPr lang="ru-RU" dirty="0"/>
          </a:p>
        </p:txBody>
      </p:sp>
    </p:spTree>
  </p:cSld>
  <p:clrMapOvr>
    <a:masterClrMapping/>
  </p:clrMapOvr>
  <p:transition advTm="5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836712"/>
            <a:ext cx="6624736" cy="468052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F9064-1368-41B8-91F3-9BFEF0EBD151}" type="slidenum">
              <a:rPr lang="ru-RU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  <p:transition spd="slow" advClick="0" advTm="5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642194"/>
          </a:xfrm>
        </p:spPr>
        <p:txBody>
          <a:bodyPr>
            <a:noAutofit/>
          </a:bodyPr>
          <a:lstStyle/>
          <a:p>
            <a:r>
              <a:rPr lang="ru-RU" sz="4000" b="1" i="1" dirty="0"/>
              <a:t>Название образовательных программ</a:t>
            </a:r>
            <a:br>
              <a:rPr lang="ru-RU" sz="5400" dirty="0"/>
            </a:br>
            <a:endParaRPr lang="ru-RU" sz="5400" i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0"/>
            <a:ext cx="86044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>
                <a:latin typeface="Constantia" pitchFamily="18" charset="0"/>
              </a:rPr>
              <a:t>Туристско-краеведческая направленность</a:t>
            </a:r>
          </a:p>
          <a:p>
            <a:pPr>
              <a:buNone/>
            </a:pPr>
            <a:endParaRPr lang="ru-RU" sz="3000" b="1" i="1" dirty="0">
              <a:latin typeface="Constantia" pitchFamily="18" charset="0"/>
            </a:endParaRPr>
          </a:p>
          <a:p>
            <a:r>
              <a:rPr lang="ru-RU" sz="2800" i="1" dirty="0">
                <a:latin typeface="Constantia" pitchFamily="18" charset="0"/>
              </a:rPr>
              <a:t>Начальная туристская подготовка</a:t>
            </a:r>
          </a:p>
          <a:p>
            <a:r>
              <a:rPr lang="ru-RU" sz="2800" i="1" dirty="0">
                <a:latin typeface="Constantia" pitchFamily="18" charset="0"/>
              </a:rPr>
              <a:t>Туристское многоборье</a:t>
            </a:r>
          </a:p>
          <a:p>
            <a:r>
              <a:rPr lang="ru-RU" sz="2800" i="1" dirty="0">
                <a:latin typeface="Constantia" pitchFamily="18" charset="0"/>
              </a:rPr>
              <a:t>Спортивный туризм</a:t>
            </a:r>
          </a:p>
          <a:p>
            <a:pPr>
              <a:buNone/>
            </a:pPr>
            <a:endParaRPr lang="ru-RU" sz="3000" dirty="0">
              <a:latin typeface="Constant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18654"/>
            <a:ext cx="6995120" cy="1642194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Название образовательных программ</a:t>
            </a:r>
            <a:br>
              <a:rPr lang="ru-RU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6044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>
                <a:latin typeface="Segoe UI" panose="020B0502040204020203" pitchFamily="34" charset="0"/>
                <a:cs typeface="Segoe UI" panose="020B0502040204020203" pitchFamily="34" charset="0"/>
              </a:rPr>
              <a:t>Социально-педагогическая направленность</a:t>
            </a:r>
          </a:p>
          <a:p>
            <a:pPr>
              <a:buNone/>
            </a:pPr>
            <a:endParaRPr lang="ru-RU" sz="28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800" i="1" dirty="0">
                <a:latin typeface="Segoe UI" panose="020B0502040204020203" pitchFamily="34" charset="0"/>
                <a:cs typeface="Segoe UI" panose="020B0502040204020203" pitchFamily="34" charset="0"/>
              </a:rPr>
              <a:t>Вместе весело шагать</a:t>
            </a:r>
          </a:p>
          <a:p>
            <a:r>
              <a:rPr lang="ru-RU" sz="2800" i="1" dirty="0">
                <a:latin typeface="Segoe UI" panose="020B0502040204020203" pitchFamily="34" charset="0"/>
                <a:cs typeface="Segoe UI" panose="020B0502040204020203" pitchFamily="34" charset="0"/>
              </a:rPr>
              <a:t>Дорожный патруль</a:t>
            </a:r>
          </a:p>
          <a:p>
            <a:pPr>
              <a:buNone/>
            </a:pPr>
            <a:endParaRPr lang="ru-RU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i="1" dirty="0"/>
              <a:t>Распределение</a:t>
            </a:r>
            <a:br>
              <a:rPr lang="ru-RU" sz="3200" b="1" i="1" dirty="0"/>
            </a:br>
            <a:r>
              <a:rPr lang="ru-RU" sz="3200" b="1" i="1" dirty="0"/>
              <a:t> педагогического состава</a:t>
            </a:r>
            <a:br>
              <a:rPr lang="ru-RU" sz="3200" b="1" i="1" dirty="0"/>
            </a:br>
            <a:r>
              <a:rPr lang="ru-RU" sz="3200" b="1" i="1" dirty="0"/>
              <a:t>по квалификационным категориям</a:t>
            </a:r>
            <a:br>
              <a:rPr lang="ru-RU" sz="3200" b="1" i="1" dirty="0"/>
            </a:br>
            <a:endParaRPr lang="ru-RU" sz="3200" b="1" i="1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187624" y="5661248"/>
            <a:ext cx="6400800" cy="1752600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</a:rPr>
              <a:t>мастер спорта- 2 человека</a:t>
            </a:r>
          </a:p>
        </p:txBody>
      </p:sp>
      <p:graphicFrame>
        <p:nvGraphicFramePr>
          <p:cNvPr id="11" name="Рисунок 10"/>
          <p:cNvGraphicFramePr>
            <a:graphicFrameLocks noGrp="1" noChangeAspect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516111222"/>
              </p:ext>
            </p:extLst>
          </p:nvPr>
        </p:nvGraphicFramePr>
        <p:xfrm>
          <a:off x="35496" y="2780928"/>
          <a:ext cx="6697663" cy="295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4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/>
              <a:t>Эффективное решение задач физкультурно-спортивной работы предполагает личностно-ориентированный подход, учитывающий не только их гендерные и возрастные различия, но также индивидуальные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088"/>
            <a:ext cx="1728316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985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i="1" dirty="0"/>
              <a:t>Такие тесты включают в себя разнообразные физические упражнения, требующие от участников общей выносливости, гибкости, быстроты, координации движений, скорости, силы и т.д.</a:t>
            </a:r>
          </a:p>
          <a:p>
            <a:pPr marL="0" indent="0" algn="ctr">
              <a:buNone/>
            </a:pPr>
            <a:r>
              <a:rPr lang="ru-RU" i="1" dirty="0"/>
              <a:t>В диагностическом инструментарии физкультурной направленности учеными используется программа тестов, разработанная в Японии. Она включает в себя пять тестов: прыжки в длину с места, наклон вперед из положения лежа, отжимания, «челночный бег» и бег на пятиминутную дистанцию. Эти тесты могут выполнять лица различного пола и возраста, начиная с четыре лет (бег на пятиминутную дистанцию - с восьми лет). Результат, показанный в каждом упражнении, переводится в определенную сумму баллов (от 0 до 10). Наряду с оценкой отдельного упражнения определяется и комплексная оценка за пять упражнений.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319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5049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1576</Words>
  <Application>Microsoft Office PowerPoint</Application>
  <PresentationFormat>Экран (4:3)</PresentationFormat>
  <Paragraphs>191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Constantia</vt:lpstr>
      <vt:lpstr>Segoe UI</vt:lpstr>
      <vt:lpstr>Times New Roman</vt:lpstr>
      <vt:lpstr>Тема Office</vt:lpstr>
      <vt:lpstr>Презентация PowerPoint</vt:lpstr>
      <vt:lpstr>Презентация PowerPoint</vt:lpstr>
      <vt:lpstr>НАПРАВЛЕННОСТЬ: </vt:lpstr>
      <vt:lpstr>Название образовательных программ </vt:lpstr>
      <vt:lpstr>Название образовательных программ </vt:lpstr>
      <vt:lpstr>Название образовательных программ </vt:lpstr>
      <vt:lpstr>Распределение  педагогического состава по квалификационным категориям </vt:lpstr>
      <vt:lpstr>Презентация PowerPoint</vt:lpstr>
      <vt:lpstr>Презентация PowerPoint</vt:lpstr>
      <vt:lpstr>Презентация PowerPoint</vt:lpstr>
      <vt:lpstr>Презентация PowerPoint</vt:lpstr>
      <vt:lpstr>Ежегодная  школьная  научно-практическая конференция  «Я познаю мир»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Дополнительное образование - это детское творчество, а не продолжение классно-урочной системы.   Главная ценность – ребёнок.  </vt:lpstr>
      <vt:lpstr> Основные потребности школы: </vt:lpstr>
      <vt:lpstr> Работа на подготовительном этапе:</vt:lpstr>
      <vt:lpstr>Направленности ОДОД</vt:lpstr>
      <vt:lpstr>Социальные партнеры</vt:lpstr>
      <vt:lpstr>Цель Программы развития ОДОД</vt:lpstr>
      <vt:lpstr> Задачи</vt:lpstr>
      <vt:lpstr>Этапы реализации программы</vt:lpstr>
      <vt:lpstr>Ожидаемые результаты</vt:lpstr>
      <vt:lpstr> Положительные результаты образовательной деятельности ОДОД  </vt:lpstr>
      <vt:lpstr>Презентация PowerPoint</vt:lpstr>
      <vt:lpstr> Специфика Программы развития ОДОД ГБОУ школы №129</vt:lpstr>
      <vt:lpstr>Формирование универсальных учебных действий на занятиях Отделения дополнительного образования детей физкультурно-спортивной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karina Khachaturova</cp:lastModifiedBy>
  <cp:revision>31</cp:revision>
  <dcterms:created xsi:type="dcterms:W3CDTF">2019-10-21T15:26:19Z</dcterms:created>
  <dcterms:modified xsi:type="dcterms:W3CDTF">2021-11-07T19:46:32Z</dcterms:modified>
</cp:coreProperties>
</file>